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726" r:id="rId4"/>
    <p:sldId id="259" r:id="rId5"/>
    <p:sldId id="260" r:id="rId6"/>
    <p:sldId id="656" r:id="rId7"/>
    <p:sldId id="688" r:id="rId8"/>
    <p:sldId id="686" r:id="rId9"/>
    <p:sldId id="658" r:id="rId10"/>
    <p:sldId id="695" r:id="rId11"/>
    <p:sldId id="683" r:id="rId12"/>
    <p:sldId id="694" r:id="rId13"/>
    <p:sldId id="693" r:id="rId14"/>
    <p:sldId id="697" r:id="rId15"/>
    <p:sldId id="667" r:id="rId16"/>
    <p:sldId id="665" r:id="rId17"/>
    <p:sldId id="666" r:id="rId18"/>
    <p:sldId id="692" r:id="rId19"/>
    <p:sldId id="264" r:id="rId20"/>
    <p:sldId id="685" r:id="rId21"/>
    <p:sldId id="662" r:id="rId22"/>
    <p:sldId id="700" r:id="rId23"/>
    <p:sldId id="263" r:id="rId24"/>
    <p:sldId id="262" r:id="rId25"/>
    <p:sldId id="653" r:id="rId26"/>
    <p:sldId id="654" r:id="rId27"/>
    <p:sldId id="687" r:id="rId28"/>
    <p:sldId id="661" r:id="rId29"/>
    <p:sldId id="664" r:id="rId30"/>
    <p:sldId id="699" r:id="rId31"/>
    <p:sldId id="701" r:id="rId32"/>
    <p:sldId id="702" r:id="rId33"/>
    <p:sldId id="689" r:id="rId34"/>
    <p:sldId id="690" r:id="rId35"/>
    <p:sldId id="674" r:id="rId36"/>
    <p:sldId id="677" r:id="rId37"/>
    <p:sldId id="703" r:id="rId38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E7D2"/>
    <a:srgbClr val="DD8E01"/>
    <a:srgbClr val="2D0799"/>
    <a:srgbClr val="000000"/>
    <a:srgbClr val="00A00F"/>
    <a:srgbClr val="FEA80E"/>
    <a:srgbClr val="FF0000"/>
    <a:srgbClr val="B9DEFF"/>
    <a:srgbClr val="FFC0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5806" autoAdjust="0"/>
  </p:normalViewPr>
  <p:slideViewPr>
    <p:cSldViewPr snapToGrid="0">
      <p:cViewPr varScale="1">
        <p:scale>
          <a:sx n="155" d="100"/>
          <a:sy n="155" d="100"/>
        </p:scale>
        <p:origin x="2676" y="138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09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990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30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fik 36">
            <a:extLst>
              <a:ext uri="{FF2B5EF4-FFF2-40B4-BE49-F238E27FC236}">
                <a16:creationId xmlns:a16="http://schemas.microsoft.com/office/drawing/2014/main" id="{C349D313-F7E2-A324-0554-1F525AF91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9E842E53-D700-4BA0-9151-2F119C6BF459}" type="datetime1">
              <a:rPr lang="en-US" smtClean="0"/>
              <a:pPr/>
              <a:t>5/3/2023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1BE99E4D-F2CF-DB09-7BF1-8B2138831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490634D-AFF4-452E-A1D7-581AF4E84624}" type="datetime1">
              <a:rPr lang="en-US" smtClean="0"/>
              <a:pPr/>
              <a:t>5/3/2023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654851AA-506A-1FE6-DEBE-1D7752474C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BE0BC315-3D8F-4D03-9ADF-2B0774C733B9}" type="datetime1">
              <a:rPr lang="en-US" smtClean="0"/>
              <a:pPr/>
              <a:t>5/3/2023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46AFF304-1577-18EA-4C60-FBB60B17C9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3" eaLnBrk="1" latinLnBrk="0" hangingPunct="1"/>
            <a:r>
              <a:rPr lang="fr-CH" dirty="0" err="1"/>
              <a:t>Fourth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4" eaLnBrk="1" latinLnBrk="0" hangingPunct="1"/>
            <a:r>
              <a:rPr lang="fr-CH" dirty="0" err="1"/>
              <a:t>Fifth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53ABC072-DB71-475E-90ED-7A38C7C8F3AE}" type="datetime1">
              <a:rPr lang="en-US" smtClean="0"/>
              <a:pPr/>
              <a:t>5/3/2023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  <p:pic>
        <p:nvPicPr>
          <p:cNvPr id="4" name="Grafik 36">
            <a:extLst>
              <a:ext uri="{FF2B5EF4-FFF2-40B4-BE49-F238E27FC236}">
                <a16:creationId xmlns:a16="http://schemas.microsoft.com/office/drawing/2014/main" id="{BD9E2372-1352-C101-50E0-46364A8643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FBFEB3-0A50-4635-AF20-9D21A2ABF0D7}" type="datetime1">
              <a:rPr lang="en-US" smtClean="0"/>
              <a:pPr/>
              <a:t>5/3/2023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D33DBB18-F923-FB84-3B2C-C6A53245B4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82F5FD83-1AD7-4F65-BC75-ED71305801FB}" type="datetime1">
              <a:rPr lang="en-US" smtClean="0"/>
              <a:pPr/>
              <a:t>5/3/2023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858AF6A0-F1C5-4F09-8B17-2979A3CC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5/3/2023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39.sv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6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80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5.png"/><Relationship Id="rId5" Type="http://schemas.openxmlformats.org/officeDocument/2006/relationships/image" Target="../media/image200.png"/><Relationship Id="rId10" Type="http://schemas.openxmlformats.org/officeDocument/2006/relationships/image" Target="../media/image230.png"/><Relationship Id="rId4" Type="http://schemas.openxmlformats.org/officeDocument/2006/relationships/image" Target="../media/image190.pn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19.png"/><Relationship Id="rId4" Type="http://schemas.openxmlformats.org/officeDocument/2006/relationships/image" Target="../media/image3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00/file/f9d1152547c0bde01830b7e8bd60024c-Paper.pdf" TargetMode="External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50.png"/><Relationship Id="rId3" Type="http://schemas.openxmlformats.org/officeDocument/2006/relationships/image" Target="../media/image68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image" Target="../media/image70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72.png"/><Relationship Id="rId15" Type="http://schemas.openxmlformats.org/officeDocument/2006/relationships/image" Target="../media/image670.png"/><Relationship Id="rId10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.xls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5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00/file/f9d1152547c0bde01830b7e8bd60024c-Paper.pdf" TargetMode="External"/><Relationship Id="rId7" Type="http://schemas.openxmlformats.org/officeDocument/2006/relationships/image" Target="../media/image13.emf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2.png"/><Relationship Id="rId4" Type="http://schemas.openxmlformats.org/officeDocument/2006/relationships/image" Target="../media/image2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77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4503-41A2-BFE1-8A5C-0D8FABFA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33493"/>
            <a:ext cx="2495550" cy="940443"/>
          </a:xfrm>
        </p:spPr>
        <p:txBody>
          <a:bodyPr/>
          <a:lstStyle/>
          <a:p>
            <a:r>
              <a:rPr lang="de-AT" dirty="0"/>
              <a:t>Method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5337E-8524-9B27-E064-3B1CBA711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32">
                <a:extLst>
                  <a:ext uri="{FF2B5EF4-FFF2-40B4-BE49-F238E27FC236}">
                    <a16:creationId xmlns:a16="http://schemas.microsoft.com/office/drawing/2014/main" id="{9785290C-B3F1-E32A-31E4-90DA2770F306}"/>
                  </a:ext>
                </a:extLst>
              </p:cNvPr>
              <p:cNvSpPr txBox="1"/>
              <p:nvPr/>
            </p:nvSpPr>
            <p:spPr>
              <a:xfrm>
                <a:off x="1633353" y="1123512"/>
                <a:ext cx="10246177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A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de-AT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A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         </m:t>
                              </m:r>
                              <m:r>
                                <a:rPr lang="de-AT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AT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|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]|</m:t>
                          </m:r>
                        </m:e>
                      </m:nary>
                    </m:oMath>
                  </m:oMathPara>
                </a14:m>
                <a:endParaRPr lang="de-AT" sz="1600" dirty="0"/>
              </a:p>
            </p:txBody>
          </p:sp>
        </mc:Choice>
        <mc:Fallback xmlns="">
          <p:sp>
            <p:nvSpPr>
              <p:cNvPr id="11" name="Textfeld 32">
                <a:extLst>
                  <a:ext uri="{FF2B5EF4-FFF2-40B4-BE49-F238E27FC236}">
                    <a16:creationId xmlns:a16="http://schemas.microsoft.com/office/drawing/2014/main" id="{9785290C-B3F1-E32A-31E4-90DA2770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353" y="1123512"/>
                <a:ext cx="10246177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AF067-73EC-387A-739C-650A8C82BAB6}"/>
                  </a:ext>
                </a:extLst>
              </p:cNvPr>
              <p:cNvSpPr txBox="1"/>
              <p:nvPr/>
            </p:nvSpPr>
            <p:spPr>
              <a:xfrm>
                <a:off x="3319324" y="2709840"/>
                <a:ext cx="78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AF067-73EC-387A-739C-650A8C82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324" y="2709840"/>
                <a:ext cx="7874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unde Klammer links/rechts 9">
            <a:extLst>
              <a:ext uri="{FF2B5EF4-FFF2-40B4-BE49-F238E27FC236}">
                <a16:creationId xmlns:a16="http://schemas.microsoft.com/office/drawing/2014/main" id="{1494A4E7-EB16-814F-05AA-B28E807D2B93}"/>
              </a:ext>
            </a:extLst>
          </p:cNvPr>
          <p:cNvSpPr/>
          <p:nvPr/>
        </p:nvSpPr>
        <p:spPr>
          <a:xfrm>
            <a:off x="3925270" y="1877559"/>
            <a:ext cx="3783951" cy="2293182"/>
          </a:xfrm>
          <a:prstGeom prst="bracketPair">
            <a:avLst>
              <a:gd name="adj" fmla="val 3725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BEBF36-D461-D853-4E57-A069B95BFFDB}"/>
                  </a:ext>
                </a:extLst>
              </p:cNvPr>
              <p:cNvSpPr txBox="1"/>
              <p:nvPr/>
            </p:nvSpPr>
            <p:spPr>
              <a:xfrm>
                <a:off x="7571073" y="2670790"/>
                <a:ext cx="78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BEBF36-D461-D853-4E57-A069B95B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73" y="2670790"/>
                <a:ext cx="787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EB40A13-EBF2-DDBD-BAC7-19074FAF1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97" r="239" b="68270"/>
          <a:stretch/>
        </p:blipFill>
        <p:spPr>
          <a:xfrm>
            <a:off x="4586" y="1993547"/>
            <a:ext cx="3546763" cy="2176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3A4334-1CAF-4A35-A763-616B1AEEE850}"/>
                  </a:ext>
                </a:extLst>
              </p:cNvPr>
              <p:cNvSpPr txBox="1"/>
              <p:nvPr/>
            </p:nvSpPr>
            <p:spPr>
              <a:xfrm>
                <a:off x="6349963" y="1841325"/>
                <a:ext cx="1572712" cy="2718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85000"/>
                  </a:lnSpc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dirty="0"/>
                  <a:t>0.0003</a:t>
                </a:r>
              </a:p>
              <a:p>
                <a:pPr>
                  <a:lnSpc>
                    <a:spcPct val="285000"/>
                  </a:lnSpc>
                </a:pPr>
                <a:endParaRPr lang="de-AT" sz="600" dirty="0"/>
              </a:p>
              <a:p>
                <a:pPr>
                  <a:lnSpc>
                    <a:spcPct val="285000"/>
                  </a:lnSpc>
                </a:pPr>
                <a:r>
                  <a:rPr lang="de-AT" sz="300" dirty="0"/>
                  <a:t> </a:t>
                </a:r>
              </a:p>
              <a:p>
                <a:pPr>
                  <a:lnSpc>
                    <a:spcPct val="285000"/>
                  </a:lnSpc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dirty="0"/>
                  <a:t>0.0036</a:t>
                </a:r>
              </a:p>
              <a:p>
                <a:pPr>
                  <a:lnSpc>
                    <a:spcPct val="28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3A4334-1CAF-4A35-A763-616B1AEEE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963" y="1841325"/>
                <a:ext cx="1572712" cy="27189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FD53A8F-EC1D-F984-6F01-9424FEB5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109" y="4236927"/>
                <a:ext cx="8661400" cy="1860425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de-DE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Loss: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AT" sz="16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AT" sz="16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e-AT" sz="16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AT" sz="16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AT" sz="1600" i="1" smtClean="0">
                                        <a:solidFill>
                                          <a:srgbClr val="00A00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600" i="1">
                                        <a:solidFill>
                                          <a:srgbClr val="00A00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AT" sz="1600" i="1">
                                            <a:solidFill>
                                              <a:srgbClr val="00A00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00A00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sz="16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AT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e-A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b="1" dirty="0"/>
              </a:p>
              <a:p>
                <a:pPr marL="48767" indent="0">
                  <a:buNone/>
                </a:pPr>
                <a:r>
                  <a:rPr lang="de-AT" sz="11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48767" indent="0">
                  <a:buNone/>
                </a:pP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How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to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define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AT" sz="1600" dirty="0"/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 err="1"/>
                  <a:t>Manually</a:t>
                </a:r>
                <a:r>
                  <a:rPr lang="de-AT" sz="1600" dirty="0"/>
                  <a:t> </a:t>
                </a:r>
                <a:r>
                  <a:rPr lang="de-AT" sz="1600" dirty="0" err="1"/>
                  <a:t>define</a:t>
                </a:r>
                <a:r>
                  <a:rPr lang="de-AT" sz="1600" dirty="0"/>
                  <a:t> </a:t>
                </a:r>
                <a14:m>
                  <m:oMath xmlns:m="http://schemas.openxmlformats.org/officeDocument/2006/math">
                    <m:r>
                      <a:rPr lang="de-AT" sz="16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de-AT" sz="1600" i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600" dirty="0" err="1"/>
                  <a:t>randomly</a:t>
                </a:r>
                <a:endParaRPr lang="de-AT" sz="1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 err="1"/>
                  <a:t>Adjust</a:t>
                </a:r>
                <a:r>
                  <a:rPr lang="de-A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600" dirty="0" err="1"/>
                  <a:t>iterativly</a:t>
                </a:r>
                <a:r>
                  <a:rPr lang="de-AT" sz="1600" dirty="0"/>
                  <a:t> </a:t>
                </a:r>
                <a:r>
                  <a:rPr lang="de-AT" sz="1600" dirty="0" err="1"/>
                  <a:t>until</a:t>
                </a:r>
                <a:r>
                  <a:rPr lang="de-AT" sz="1600" dirty="0"/>
                  <a:t> </a:t>
                </a:r>
                <a:r>
                  <a:rPr lang="de-AT" sz="1600" dirty="0" err="1"/>
                  <a:t>loss</a:t>
                </a:r>
                <a:r>
                  <a:rPr lang="de-AT" sz="1600" dirty="0"/>
                  <a:t> </a:t>
                </a:r>
                <a:r>
                  <a:rPr lang="de-AT" sz="1600" dirty="0" err="1"/>
                  <a:t>over</a:t>
                </a:r>
                <a:r>
                  <a:rPr lang="de-AT" sz="1600" dirty="0"/>
                  <a:t> all </a:t>
                </a:r>
                <a:r>
                  <a:rPr lang="de-AT" sz="1600" dirty="0" err="1"/>
                  <a:t>signals</a:t>
                </a:r>
                <a:r>
                  <a:rPr lang="de-AT" sz="1600" dirty="0"/>
                  <a:t> (</a:t>
                </a:r>
                <a:r>
                  <a:rPr lang="en-US" sz="1600" dirty="0"/>
                  <a:t>763 * 154 * 2= 235 004)</a:t>
                </a:r>
                <a:r>
                  <a:rPr lang="de-AT" sz="1600" dirty="0"/>
                  <a:t> </a:t>
                </a:r>
                <a:r>
                  <a:rPr lang="de-AT" sz="1600" dirty="0" err="1"/>
                  <a:t>is</a:t>
                </a:r>
                <a:r>
                  <a:rPr lang="de-AT" sz="1600" dirty="0"/>
                  <a:t> minimal</a:t>
                </a:r>
              </a:p>
              <a:p>
                <a:endParaRPr lang="de-AT" sz="1050" dirty="0"/>
              </a:p>
              <a:p>
                <a:pPr marL="48767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FD53A8F-EC1D-F984-6F01-9424FEB5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109" y="4236927"/>
                <a:ext cx="8661400" cy="1860425"/>
              </a:xfrm>
              <a:blipFill>
                <a:blip r:embed="rId7"/>
                <a:stretch>
                  <a:fillRect l="-141" t="-16393" b="-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0D55E6A3-65AD-93D5-3CC1-3C36D7340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14"/>
          <a:stretch/>
        </p:blipFill>
        <p:spPr bwMode="auto">
          <a:xfrm>
            <a:off x="4032555" y="1936575"/>
            <a:ext cx="2287660" cy="11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63C7333-CF30-E86F-63BF-125D59CCD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0" b="43304"/>
          <a:stretch/>
        </p:blipFill>
        <p:spPr bwMode="auto">
          <a:xfrm>
            <a:off x="4004193" y="3040122"/>
            <a:ext cx="2287660" cy="11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45095DEC-2654-26CC-127D-5F82DFAC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113" y="2048274"/>
            <a:ext cx="3351979" cy="21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9B414D-F336-B368-BC25-7ECC3D76D2F5}"/>
              </a:ext>
            </a:extLst>
          </p:cNvPr>
          <p:cNvSpPr txBox="1"/>
          <p:nvPr/>
        </p:nvSpPr>
        <p:spPr>
          <a:xfrm>
            <a:off x="1663101" y="1019979"/>
            <a:ext cx="8680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91E19A-B682-F8CF-C4E4-86136E09649D}"/>
              </a:ext>
            </a:extLst>
          </p:cNvPr>
          <p:cNvSpPr txBox="1"/>
          <p:nvPr/>
        </p:nvSpPr>
        <p:spPr>
          <a:xfrm>
            <a:off x="4958040" y="838495"/>
            <a:ext cx="1476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Components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6D3D72-1952-D122-6A36-DC5C26C65AE0}"/>
              </a:ext>
            </a:extLst>
          </p:cNvPr>
          <p:cNvSpPr txBox="1"/>
          <p:nvPr/>
        </p:nvSpPr>
        <p:spPr>
          <a:xfrm>
            <a:off x="9572508" y="1019979"/>
            <a:ext cx="16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Reconstruction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3CB289-6BF8-F1B7-FADB-8C27C8117B4A}"/>
              </a:ext>
            </a:extLst>
          </p:cNvPr>
          <p:cNvSpPr txBox="1"/>
          <p:nvPr/>
        </p:nvSpPr>
        <p:spPr>
          <a:xfrm>
            <a:off x="6349963" y="838495"/>
            <a:ext cx="1476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Weights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4A59C7-DA4A-3B34-1286-BD13F2A25D60}"/>
              </a:ext>
            </a:extLst>
          </p:cNvPr>
          <p:cNvSpPr txBox="1"/>
          <p:nvPr/>
        </p:nvSpPr>
        <p:spPr>
          <a:xfrm>
            <a:off x="3243853" y="636098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Example 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191881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975C7A-59C7-83B5-F6BF-68F3C2AE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>
                <a:latin typeface="+mj-lt"/>
              </a:rPr>
              <a:t>NMF Components</a:t>
            </a:r>
            <a:endParaRPr lang="de-AT" sz="4400" u="sng" dirty="0">
              <a:latin typeface="+mj-lt"/>
            </a:endParaRP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AD19695B-5A33-A998-1E31-660A6CD24768}"/>
              </a:ext>
            </a:extLst>
          </p:cNvPr>
          <p:cNvGraphicFramePr>
            <a:graphicFrameLocks/>
          </p:cNvGraphicFramePr>
          <p:nvPr/>
        </p:nvGraphicFramePr>
        <p:xfrm>
          <a:off x="1362075" y="1160422"/>
          <a:ext cx="9019650" cy="5258151"/>
        </p:xfrm>
        <a:graphic>
          <a:graphicData uri="http://schemas.openxmlformats.org/drawingml/2006/table">
            <a:tbl>
              <a:tblPr/>
              <a:tblGrid>
                <a:gridCol w="1027665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248935">
                  <a:extLst>
                    <a:ext uri="{9D8B030D-6E8A-4147-A177-3AD203B41FA5}">
                      <a16:colId xmlns:a16="http://schemas.microsoft.com/office/drawing/2014/main" val="2114066509"/>
                    </a:ext>
                  </a:extLst>
                </a:gridCol>
                <a:gridCol w="2300654">
                  <a:extLst>
                    <a:ext uri="{9D8B030D-6E8A-4147-A177-3AD203B41FA5}">
                      <a16:colId xmlns:a16="http://schemas.microsoft.com/office/drawing/2014/main" val="2607850854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877365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</a:tblGrid>
              <a:tr h="434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Index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Event Examples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of magnitude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1543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0*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de-AT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165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79E5BE1-6CA5-6926-F18E-167D3F341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b="85693"/>
          <a:stretch/>
        </p:blipFill>
        <p:spPr>
          <a:xfrm>
            <a:off x="4829907" y="1616112"/>
            <a:ext cx="1873280" cy="146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23183-58BF-D303-209A-972D735E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14395" b="71298"/>
          <a:stretch/>
        </p:blipFill>
        <p:spPr>
          <a:xfrm>
            <a:off x="4829907" y="3225883"/>
            <a:ext cx="1873280" cy="1468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CA4FC2-846E-7B98-A445-97F80323D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42603" b="43090"/>
          <a:stretch/>
        </p:blipFill>
        <p:spPr>
          <a:xfrm>
            <a:off x="4829907" y="4892893"/>
            <a:ext cx="1873280" cy="1468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17874C-CB55-DAC4-CB6F-44E92E3DD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67"/>
          <a:stretch/>
        </p:blipFill>
        <p:spPr>
          <a:xfrm>
            <a:off x="2533650" y="1646998"/>
            <a:ext cx="1956014" cy="1446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BD0289-F3CD-951B-73A7-77B0F4440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84" b="34383"/>
          <a:stretch/>
        </p:blipFill>
        <p:spPr>
          <a:xfrm>
            <a:off x="2533650" y="3247797"/>
            <a:ext cx="1956014" cy="1446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11F335-670C-7143-697A-2E70D45CA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06" b="661"/>
          <a:stretch/>
        </p:blipFill>
        <p:spPr>
          <a:xfrm>
            <a:off x="2533650" y="4914807"/>
            <a:ext cx="1956014" cy="14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4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AD19695B-5A33-A998-1E31-660A6CD24768}"/>
              </a:ext>
            </a:extLst>
          </p:cNvPr>
          <p:cNvGraphicFramePr>
            <a:graphicFrameLocks/>
          </p:cNvGraphicFramePr>
          <p:nvPr/>
        </p:nvGraphicFramePr>
        <p:xfrm>
          <a:off x="1400175" y="0"/>
          <a:ext cx="8972025" cy="6885472"/>
        </p:xfrm>
        <a:graphic>
          <a:graphicData uri="http://schemas.openxmlformats.org/drawingml/2006/table">
            <a:tbl>
              <a:tblPr/>
              <a:tblGrid>
                <a:gridCol w="980040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248935">
                  <a:extLst>
                    <a:ext uri="{9D8B030D-6E8A-4147-A177-3AD203B41FA5}">
                      <a16:colId xmlns:a16="http://schemas.microsoft.com/office/drawing/2014/main" val="2114066509"/>
                    </a:ext>
                  </a:extLst>
                </a:gridCol>
                <a:gridCol w="2300654">
                  <a:extLst>
                    <a:ext uri="{9D8B030D-6E8A-4147-A177-3AD203B41FA5}">
                      <a16:colId xmlns:a16="http://schemas.microsoft.com/office/drawing/2014/main" val="2607850854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877365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</a:tblGrid>
              <a:tr h="434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Index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Event Examples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 [Hz]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of magnitude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1543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165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856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79E5BE1-6CA5-6926-F18E-167D3F341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56961" b="28732"/>
          <a:stretch/>
        </p:blipFill>
        <p:spPr>
          <a:xfrm>
            <a:off x="4801332" y="455690"/>
            <a:ext cx="1873280" cy="146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23183-58BF-D303-209A-972D735E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10" t="28782" r="-2" b="56911"/>
          <a:stretch/>
        </p:blipFill>
        <p:spPr>
          <a:xfrm>
            <a:off x="4676775" y="2065461"/>
            <a:ext cx="2007362" cy="146812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D88FF4D-2010-391E-32B9-725359021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33"/>
          <a:stretch/>
        </p:blipFill>
        <p:spPr bwMode="auto">
          <a:xfrm>
            <a:off x="2498725" y="53625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3954BE-B66F-31E2-8CC7-D31E5E80A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6" b="14257"/>
          <a:stretch/>
        </p:blipFill>
        <p:spPr bwMode="auto">
          <a:xfrm>
            <a:off x="2498725" y="37242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9B6E40A-C064-E9BB-3900-FEAABC232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 b="28785"/>
          <a:stretch/>
        </p:blipFill>
        <p:spPr bwMode="auto">
          <a:xfrm>
            <a:off x="2498725" y="20859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2F83245-DFC9-BF2D-A252-7AD379523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7" b="42917"/>
          <a:stretch/>
        </p:blipFill>
        <p:spPr bwMode="auto">
          <a:xfrm>
            <a:off x="2498725" y="490537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A08A4-98DA-6D7F-314C-7B54770CF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85311" b="382"/>
          <a:stretch/>
        </p:blipFill>
        <p:spPr>
          <a:xfrm>
            <a:off x="4820382" y="5334000"/>
            <a:ext cx="1873280" cy="1468120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067516F-F9D6-FFC4-58E5-FE6031B14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67" y="3757515"/>
            <a:ext cx="1911777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40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Causal Discovery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5CB83-B185-479F-93E8-B6D74A91E75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5600700" cy="419653"/>
          </a:xfrm>
        </p:spPr>
        <p:txBody>
          <a:bodyPr>
            <a:normAutofit/>
          </a:bodyPr>
          <a:lstStyle/>
          <a:p>
            <a:r>
              <a:rPr lang="en-US" sz="1800" dirty="0"/>
              <a:t>Understand </a:t>
            </a:r>
            <a:r>
              <a:rPr lang="en-US" sz="1800" b="1" dirty="0"/>
              <a:t>normal </a:t>
            </a:r>
            <a:r>
              <a:rPr lang="en-US" sz="1800" dirty="0"/>
              <a:t>behavior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E1EB4A4-AA19-34CA-F43F-2B41029DA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77272F0-E901-8C51-EE84-2BF5BCB78F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77272F0-E901-8C51-EE84-2BF5BCB78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4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F41D1-BEEB-1503-95D1-B07203EA1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Causal Discovery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5">
                <a:extLst>
                  <a:ext uri="{FF2B5EF4-FFF2-40B4-BE49-F238E27FC236}">
                    <a16:creationId xmlns:a16="http://schemas.microsoft.com/office/drawing/2014/main" id="{B7DF4AEA-859B-2ACE-3BBA-D9B513BE3A2F}"/>
                  </a:ext>
                </a:extLst>
              </p:cNvPr>
              <p:cNvSpPr txBox="1"/>
              <p:nvPr/>
            </p:nvSpPr>
            <p:spPr>
              <a:xfrm>
                <a:off x="19093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5">
                <a:extLst>
                  <a:ext uri="{FF2B5EF4-FFF2-40B4-BE49-F238E27FC236}">
                    <a16:creationId xmlns:a16="http://schemas.microsoft.com/office/drawing/2014/main" id="{B7DF4AEA-859B-2ACE-3BBA-D9B513BE3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324" y="3869818"/>
                <a:ext cx="198772" cy="246221"/>
              </a:xfrm>
              <a:prstGeom prst="rect">
                <a:avLst/>
              </a:prstGeom>
              <a:blipFill>
                <a:blip r:embed="rId2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0657636-E5D2-A7AE-DBF3-5C8015B3940B}"/>
                  </a:ext>
                </a:extLst>
              </p:cNvPr>
              <p:cNvSpPr txBox="1"/>
              <p:nvPr/>
            </p:nvSpPr>
            <p:spPr>
              <a:xfrm>
                <a:off x="36047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0657636-E5D2-A7AE-DBF3-5C8015B3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774" y="3869818"/>
                <a:ext cx="198772" cy="246221"/>
              </a:xfrm>
              <a:prstGeom prst="rect">
                <a:avLst/>
              </a:prstGeom>
              <a:blipFill>
                <a:blip r:embed="rId3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5">
                <a:extLst>
                  <a:ext uri="{FF2B5EF4-FFF2-40B4-BE49-F238E27FC236}">
                    <a16:creationId xmlns:a16="http://schemas.microsoft.com/office/drawing/2014/main" id="{E7E6170A-C7EB-9601-D26C-C15091F112CB}"/>
                  </a:ext>
                </a:extLst>
              </p:cNvPr>
              <p:cNvSpPr txBox="1"/>
              <p:nvPr/>
            </p:nvSpPr>
            <p:spPr>
              <a:xfrm>
                <a:off x="53002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5">
                <a:extLst>
                  <a:ext uri="{FF2B5EF4-FFF2-40B4-BE49-F238E27FC236}">
                    <a16:creationId xmlns:a16="http://schemas.microsoft.com/office/drawing/2014/main" id="{E7E6170A-C7EB-9601-D26C-C15091F11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24" y="3869818"/>
                <a:ext cx="198772" cy="246221"/>
              </a:xfrm>
              <a:prstGeom prst="rect">
                <a:avLst/>
              </a:prstGeom>
              <a:blipFill>
                <a:blip r:embed="rId4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">
                <a:extLst>
                  <a:ext uri="{FF2B5EF4-FFF2-40B4-BE49-F238E27FC236}">
                    <a16:creationId xmlns:a16="http://schemas.microsoft.com/office/drawing/2014/main" id="{C8A08E97-2818-3A6E-66EB-7DCC40C04E99}"/>
                  </a:ext>
                </a:extLst>
              </p:cNvPr>
              <p:cNvSpPr txBox="1"/>
              <p:nvPr/>
            </p:nvSpPr>
            <p:spPr>
              <a:xfrm>
                <a:off x="69956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5">
                <a:extLst>
                  <a:ext uri="{FF2B5EF4-FFF2-40B4-BE49-F238E27FC236}">
                    <a16:creationId xmlns:a16="http://schemas.microsoft.com/office/drawing/2014/main" id="{C8A08E97-2818-3A6E-66EB-7DCC40C0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674" y="3869818"/>
                <a:ext cx="198772" cy="246221"/>
              </a:xfrm>
              <a:prstGeom prst="rect">
                <a:avLst/>
              </a:prstGeom>
              <a:blipFill>
                <a:blip r:embed="rId5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5">
                <a:extLst>
                  <a:ext uri="{FF2B5EF4-FFF2-40B4-BE49-F238E27FC236}">
                    <a16:creationId xmlns:a16="http://schemas.microsoft.com/office/drawing/2014/main" id="{0AA0A0ED-38BE-605D-5ACF-1A89AFAE9B08}"/>
                  </a:ext>
                </a:extLst>
              </p:cNvPr>
              <p:cNvSpPr txBox="1"/>
              <p:nvPr/>
            </p:nvSpPr>
            <p:spPr>
              <a:xfrm>
                <a:off x="86911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Textfeld 5">
                <a:extLst>
                  <a:ext uri="{FF2B5EF4-FFF2-40B4-BE49-F238E27FC236}">
                    <a16:creationId xmlns:a16="http://schemas.microsoft.com/office/drawing/2014/main" id="{0AA0A0ED-38BE-605D-5ACF-1A89AFAE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124" y="3869818"/>
                <a:ext cx="198772" cy="246221"/>
              </a:xfrm>
              <a:prstGeom prst="rect">
                <a:avLst/>
              </a:prstGeom>
              <a:blipFill>
                <a:blip r:embed="rId6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5">
                <a:extLst>
                  <a:ext uri="{FF2B5EF4-FFF2-40B4-BE49-F238E27FC236}">
                    <a16:creationId xmlns:a16="http://schemas.microsoft.com/office/drawing/2014/main" id="{564CD377-9673-5906-1737-105E8D345F43}"/>
                  </a:ext>
                </a:extLst>
              </p:cNvPr>
              <p:cNvSpPr txBox="1"/>
              <p:nvPr/>
            </p:nvSpPr>
            <p:spPr>
              <a:xfrm>
                <a:off x="103865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5">
                <a:extLst>
                  <a:ext uri="{FF2B5EF4-FFF2-40B4-BE49-F238E27FC236}">
                    <a16:creationId xmlns:a16="http://schemas.microsoft.com/office/drawing/2014/main" id="{564CD377-9673-5906-1737-105E8D345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574" y="3869818"/>
                <a:ext cx="198772" cy="246221"/>
              </a:xfrm>
              <a:prstGeom prst="rect">
                <a:avLst/>
              </a:prstGeom>
              <a:blipFill>
                <a:blip r:embed="rId7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4C7D4859-6FCC-02D2-00F4-65E9E68A03EC}"/>
                  </a:ext>
                </a:extLst>
              </p:cNvPr>
              <p:cNvSpPr txBox="1"/>
              <p:nvPr/>
            </p:nvSpPr>
            <p:spPr>
              <a:xfrm>
                <a:off x="9722931" y="1606951"/>
                <a:ext cx="66364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5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4C7D4859-6FCC-02D2-00F4-65E9E68A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931" y="1606951"/>
                <a:ext cx="66364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0A63A9F4-9BE0-EE94-BC07-F1BB2615DC47}"/>
              </a:ext>
            </a:extLst>
          </p:cNvPr>
          <p:cNvSpPr/>
          <p:nvPr/>
        </p:nvSpPr>
        <p:spPr>
          <a:xfrm>
            <a:off x="569169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3Hz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4ACFC-2F13-53B4-1A1F-F2442B308205}"/>
              </a:ext>
            </a:extLst>
          </p:cNvPr>
          <p:cNvSpPr txBox="1"/>
          <p:nvPr/>
        </p:nvSpPr>
        <p:spPr>
          <a:xfrm>
            <a:off x="3621482" y="5208395"/>
            <a:ext cx="174361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Left over of voltage wave traveling along the chain of magnets by magnet inductance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5CC94F-054B-2191-205C-08D43D1C458B}"/>
              </a:ext>
            </a:extLst>
          </p:cNvPr>
          <p:cNvSpPr txBox="1"/>
          <p:nvPr/>
        </p:nvSpPr>
        <p:spPr>
          <a:xfrm>
            <a:off x="5399610" y="5209079"/>
            <a:ext cx="16988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Oscillations caused by quench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Electrical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F67AEF-143B-73CE-7BF9-0A1B58100222}"/>
              </a:ext>
            </a:extLst>
          </p:cNvPr>
          <p:cNvSpPr txBox="1"/>
          <p:nvPr/>
        </p:nvSpPr>
        <p:spPr>
          <a:xfrm>
            <a:off x="7126895" y="5198870"/>
            <a:ext cx="173362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Repetitive pattern within QPS crate, aliasing?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QPS crate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B9004-CC36-A5D3-7C26-1D9148CC11FC}"/>
              </a:ext>
            </a:extLst>
          </p:cNvPr>
          <p:cNvSpPr txBox="1"/>
          <p:nvPr/>
        </p:nvSpPr>
        <p:spPr>
          <a:xfrm>
            <a:off x="8947611" y="5198870"/>
            <a:ext cx="159107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100" b="1" dirty="0"/>
              <a:t>O</a:t>
            </a:r>
            <a:r>
              <a:rPr lang="en-US" sz="1100" b="1" dirty="0" err="1"/>
              <a:t>scillations</a:t>
            </a:r>
            <a:r>
              <a:rPr lang="en-US" sz="1100" b="1" dirty="0"/>
              <a:t> from the direction of Power converter in RB.A78, aliasing?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Power converter in RB.A78</a:t>
            </a:r>
            <a:r>
              <a:rPr lang="en-US" sz="800" dirty="0"/>
              <a:t> 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  <a:p>
            <a:pPr algn="ctr"/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5A241-E782-4B52-6F29-18675FF7D545}"/>
              </a:ext>
            </a:extLst>
          </p:cNvPr>
          <p:cNvSpPr txBox="1"/>
          <p:nvPr/>
        </p:nvSpPr>
        <p:spPr>
          <a:xfrm>
            <a:off x="10496466" y="5198870"/>
            <a:ext cx="17707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Oscillations caused by quench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401BF3C-C4C2-3670-B80A-5BB307E51F58}"/>
              </a:ext>
            </a:extLst>
          </p:cNvPr>
          <p:cNvSpPr/>
          <p:nvPr/>
        </p:nvSpPr>
        <p:spPr>
          <a:xfrm>
            <a:off x="2243553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6Hz</a:t>
            </a:r>
            <a:endParaRPr lang="en-US" sz="1200" b="1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12C62E3-0B53-01DB-8467-3F8B6FAD07AB}"/>
              </a:ext>
            </a:extLst>
          </p:cNvPr>
          <p:cNvSpPr/>
          <p:nvPr/>
        </p:nvSpPr>
        <p:spPr>
          <a:xfrm>
            <a:off x="3972267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20Hz</a:t>
            </a:r>
            <a:endParaRPr lang="en-US" sz="1200" b="1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6F262E5-424F-88ED-3A28-83C08912BDD0}"/>
              </a:ext>
            </a:extLst>
          </p:cNvPr>
          <p:cNvSpPr/>
          <p:nvPr/>
        </p:nvSpPr>
        <p:spPr>
          <a:xfrm>
            <a:off x="5622526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65Hz</a:t>
            </a:r>
            <a:endParaRPr lang="en-US" sz="12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28DAA1B-7E2E-DFC7-FA53-44E338AE68F5}"/>
              </a:ext>
            </a:extLst>
          </p:cNvPr>
          <p:cNvSpPr/>
          <p:nvPr/>
        </p:nvSpPr>
        <p:spPr>
          <a:xfrm>
            <a:off x="7368953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143Hz</a:t>
            </a:r>
            <a:endParaRPr lang="en-US" sz="1200" b="1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410ECFC-1ADE-D14C-6F7A-9038A2E37105}"/>
              </a:ext>
            </a:extLst>
          </p:cNvPr>
          <p:cNvSpPr/>
          <p:nvPr/>
        </p:nvSpPr>
        <p:spPr>
          <a:xfrm>
            <a:off x="9121792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478Hz</a:t>
            </a:r>
            <a:endParaRPr lang="en-US" sz="1200" b="1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DF52004-8775-77D9-AF95-89A70ADCB1DA}"/>
              </a:ext>
            </a:extLst>
          </p:cNvPr>
          <p:cNvSpPr/>
          <p:nvPr/>
        </p:nvSpPr>
        <p:spPr>
          <a:xfrm>
            <a:off x="10814342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Offset</a:t>
            </a:r>
            <a:endParaRPr lang="en-US" sz="12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DF434E3-AE41-0D28-6DB6-D4F7F5122E5C}"/>
              </a:ext>
            </a:extLst>
          </p:cNvPr>
          <p:cNvSpPr txBox="1">
            <a:spLocks/>
          </p:cNvSpPr>
          <p:nvPr/>
        </p:nvSpPr>
        <p:spPr>
          <a:xfrm>
            <a:off x="569169" y="1325607"/>
            <a:ext cx="4314825" cy="1828481"/>
          </a:xfrm>
          <a:prstGeom prst="rect">
            <a:avLst/>
          </a:prstGeom>
        </p:spPr>
        <p:txBody>
          <a:bodyPr/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Font typeface="Arial"/>
              <a:buNone/>
            </a:pPr>
            <a:r>
              <a:rPr lang="en-US" sz="1600" dirty="0"/>
              <a:t>Frequency </a:t>
            </a:r>
            <a:r>
              <a:rPr lang="en-US" sz="1600" b="1" dirty="0"/>
              <a:t>components </a:t>
            </a:r>
            <a:r>
              <a:rPr lang="en-US" sz="1600" dirty="0"/>
              <a:t>along all magnets in event</a:t>
            </a:r>
          </a:p>
          <a:p>
            <a:pPr marL="48767" indent="0">
              <a:buFont typeface="Arial"/>
              <a:buNone/>
            </a:pPr>
            <a:r>
              <a:rPr lang="pl-PL" sz="1600" dirty="0"/>
              <a:t>	</a:t>
            </a:r>
          </a:p>
          <a:p>
            <a:pPr marL="48767" indent="0">
              <a:buFont typeface="Arial"/>
              <a:buNone/>
            </a:pPr>
            <a:r>
              <a:rPr lang="en-US" sz="1600" dirty="0"/>
              <a:t> 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23CD4960-7EDB-E548-0D43-D777400D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1206"/>
            <a:ext cx="12192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0AADE56-2062-5998-BE47-E5BEC36CC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3082" y="1089732"/>
            <a:ext cx="3146262" cy="20975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AA9751-2AD5-E245-E946-C253B8594513}"/>
              </a:ext>
            </a:extLst>
          </p:cNvPr>
          <p:cNvSpPr txBox="1"/>
          <p:nvPr/>
        </p:nvSpPr>
        <p:spPr>
          <a:xfrm>
            <a:off x="2033833" y="5207238"/>
            <a:ext cx="16703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Electromagnetic perturbation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8480D-0421-5A76-AF5A-9BDC3EAB3EAF}"/>
              </a:ext>
            </a:extLst>
          </p:cNvPr>
          <p:cNvSpPr txBox="1"/>
          <p:nvPr/>
        </p:nvSpPr>
        <p:spPr>
          <a:xfrm>
            <a:off x="338383" y="5207238"/>
            <a:ext cx="167032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Electromagnetic perturbation +  FFT </a:t>
            </a:r>
            <a:r>
              <a:rPr lang="en-US" sz="1100" b="1" dirty="0" err="1"/>
              <a:t>smiring</a:t>
            </a:r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A75FF-8EC3-BAE9-DD00-DF97B8B93E9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7998"/>
          <a:stretch/>
        </p:blipFill>
        <p:spPr>
          <a:xfrm>
            <a:off x="6894165" y="787704"/>
            <a:ext cx="2173024" cy="365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B24FF-83DA-2EFE-BBD3-A1F89B306715}"/>
              </a:ext>
            </a:extLst>
          </p:cNvPr>
          <p:cNvSpPr txBox="1"/>
          <p:nvPr/>
        </p:nvSpPr>
        <p:spPr>
          <a:xfrm>
            <a:off x="6829707" y="579308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</p:spTree>
    <p:extLst>
      <p:ext uri="{BB962C8B-B14F-4D97-AF65-F5344CB8AC3E}">
        <p14:creationId xmlns:p14="http://schemas.microsoft.com/office/powerpoint/2010/main" val="20086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Outlier Detection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Detect </a:t>
            </a:r>
            <a:r>
              <a:rPr lang="en-US" sz="1800" b="1" dirty="0"/>
              <a:t>abnormal</a:t>
            </a:r>
            <a:r>
              <a:rPr lang="en-US" sz="1800" dirty="0"/>
              <a:t> behavior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D6908FD-84AD-AED4-07DC-F14D0A10A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3728F5-0A26-55F7-67E8-626D81448A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C3728F5-0A26-55F7-67E8-626D81448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7790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2881-9402-5007-6B9C-09A94102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A2F-34DD-A07A-4608-C886AFEB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BC519-68E8-211D-218A-B9310E77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54" y="2703972"/>
            <a:ext cx="4650838" cy="33220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7D6057E-0CF5-576B-DC1A-0D979B70A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Components</a:t>
                </a:r>
                <a:r>
                  <a:rPr lang="en-US" sz="1600" dirty="0"/>
                  <a:t> state frequencies, </a:t>
                </a:r>
                <a:r>
                  <a:rPr lang="en-US" sz="1600" b="1" dirty="0"/>
                  <a:t>expected</a:t>
                </a:r>
                <a:r>
                  <a:rPr lang="en-US" sz="1600" dirty="0"/>
                  <a:t> to occur</a:t>
                </a:r>
              </a:p>
              <a:p>
                <a:pPr marL="48767" indent="0">
                  <a:buNone/>
                </a:pPr>
                <a:r>
                  <a:rPr lang="en-US" sz="1600" dirty="0"/>
                  <a:t>Normal event: Reconstruction with components possible (low loss)</a:t>
                </a:r>
              </a:p>
              <a:p>
                <a:pPr marL="48767" indent="0">
                  <a:buNone/>
                </a:pPr>
                <a:r>
                  <a:rPr lang="en-US" sz="1600" dirty="0"/>
                  <a:t>Outlier event: </a:t>
                </a:r>
                <a:r>
                  <a:rPr lang="en-US" sz="1600" b="1" dirty="0"/>
                  <a:t>Unexpected</a:t>
                </a:r>
                <a:r>
                  <a:rPr lang="en-US" sz="1600" dirty="0"/>
                  <a:t> frequencies occur (high loss)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b="1" dirty="0"/>
                  <a:t>How to find an outlier: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Calculate NMF loss for each event (763)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Fit distribution to loss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Calculate p value for each event (763)</a:t>
                </a:r>
              </a:p>
              <a:p>
                <a:pPr marL="548626" lvl="1" indent="0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A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probability of obtaining results at least as extreme as the observed</a:t>
                </a: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7D6057E-0CF5-576B-DC1A-0D979B70A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"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48DB0AC-B5E4-4EEC-6C80-29654B8747D6}"/>
              </a:ext>
            </a:extLst>
          </p:cNvPr>
          <p:cNvGrpSpPr/>
          <p:nvPr/>
        </p:nvGrpSpPr>
        <p:grpSpPr>
          <a:xfrm>
            <a:off x="8743949" y="4756077"/>
            <a:ext cx="2828925" cy="997102"/>
            <a:chOff x="8296274" y="3365348"/>
            <a:chExt cx="2828925" cy="997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248CB6-E3FA-C052-4D61-3052F359B2C0}"/>
                </a:ext>
              </a:extLst>
            </p:cNvPr>
            <p:cNvSpPr/>
            <p:nvPr/>
          </p:nvSpPr>
          <p:spPr>
            <a:xfrm>
              <a:off x="8296274" y="3695700"/>
              <a:ext cx="2828925" cy="666750"/>
            </a:xfrm>
            <a:prstGeom prst="ellipse">
              <a:avLst/>
            </a:prstGeom>
            <a:solidFill>
              <a:srgbClr val="FEA80E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623F71-CD75-0171-366B-2E209072330F}"/>
                </a:ext>
              </a:extLst>
            </p:cNvPr>
            <p:cNvSpPr txBox="1"/>
            <p:nvPr/>
          </p:nvSpPr>
          <p:spPr>
            <a:xfrm>
              <a:off x="9210673" y="3365348"/>
              <a:ext cx="1000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FEA80E"/>
                  </a:solidFill>
                </a:rPr>
                <a:t>Outliers</a:t>
              </a:r>
              <a:endParaRPr lang="en-US" b="1" dirty="0">
                <a:solidFill>
                  <a:srgbClr val="FEA80E"/>
                </a:solidFill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BEC9F41A-59D3-FFAD-AF02-04D49E43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7384" y="552123"/>
            <a:ext cx="3458317" cy="2305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D52660-6C9E-BFC6-1D28-AD814F649A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998"/>
          <a:stretch/>
        </p:blipFill>
        <p:spPr>
          <a:xfrm>
            <a:off x="8410873" y="206956"/>
            <a:ext cx="2173024" cy="365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A4D15-BC0B-AC55-108A-262FF50E58FA}"/>
              </a:ext>
            </a:extLst>
          </p:cNvPr>
          <p:cNvSpPr txBox="1"/>
          <p:nvPr/>
        </p:nvSpPr>
        <p:spPr>
          <a:xfrm>
            <a:off x="8331175" y="-9060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13A8C-7B96-E93E-51C5-CE2DE2E4B148}"/>
              </a:ext>
            </a:extLst>
          </p:cNvPr>
          <p:cNvCxnSpPr>
            <a:cxnSpLocks/>
          </p:cNvCxnSpPr>
          <p:nvPr/>
        </p:nvCxnSpPr>
        <p:spPr>
          <a:xfrm flipH="1">
            <a:off x="8049821" y="2552301"/>
            <a:ext cx="601810" cy="1141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B08154-1820-BE74-F775-A0D980069538}"/>
              </a:ext>
            </a:extLst>
          </p:cNvPr>
          <p:cNvGrpSpPr/>
          <p:nvPr/>
        </p:nvGrpSpPr>
        <p:grpSpPr>
          <a:xfrm>
            <a:off x="7653550" y="5243904"/>
            <a:ext cx="1318136" cy="764511"/>
            <a:chOff x="8535420" y="3874993"/>
            <a:chExt cx="3420244" cy="76451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8BD4C6A-0D15-8376-DAA2-89581A372F63}"/>
                </a:ext>
              </a:extLst>
            </p:cNvPr>
            <p:cNvSpPr/>
            <p:nvPr/>
          </p:nvSpPr>
          <p:spPr>
            <a:xfrm>
              <a:off x="8581046" y="3874993"/>
              <a:ext cx="2160414" cy="501574"/>
            </a:xfrm>
            <a:prstGeom prst="ellipse">
              <a:avLst/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6FA783-3C63-70E0-D354-6AA652501224}"/>
                </a:ext>
              </a:extLst>
            </p:cNvPr>
            <p:cNvSpPr txBox="1"/>
            <p:nvPr/>
          </p:nvSpPr>
          <p:spPr>
            <a:xfrm>
              <a:off x="8535420" y="4270172"/>
              <a:ext cx="342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Normal</a:t>
              </a:r>
              <a:endParaRPr lang="en-US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8">
                <a:extLst>
                  <a:ext uri="{FF2B5EF4-FFF2-40B4-BE49-F238E27FC236}">
                    <a16:creationId xmlns:a16="http://schemas.microsoft.com/office/drawing/2014/main" id="{D0839F8B-88F8-0149-B964-8E93216A9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043898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>
                    <a:solidFill>
                      <a:schemeClr val="tx2"/>
                    </a:solidFill>
                  </a:rPr>
                  <a:t>Goal: </a:t>
                </a:r>
                <a:r>
                  <a:rPr lang="en-US" sz="1600" dirty="0">
                    <a:solidFill>
                      <a:schemeClr val="tx2"/>
                    </a:solidFill>
                  </a:rPr>
                  <a:t>Find outliers robust to assumptions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</a:rPr>
                  <a:t>Result shows boxplot of 280 different combinations of assumptions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</a:rPr>
                  <a:t>All outliers occur during 1</a:t>
                </a:r>
                <a:r>
                  <a:rPr lang="en-US" sz="1600" baseline="30000" dirty="0">
                    <a:solidFill>
                      <a:schemeClr val="tx2"/>
                    </a:solidFill>
                  </a:rPr>
                  <a:t>st</a:t>
                </a:r>
                <a:r>
                  <a:rPr lang="en-US" sz="1600" dirty="0">
                    <a:solidFill>
                      <a:schemeClr val="tx2"/>
                    </a:solidFill>
                  </a:rPr>
                  <a:t> EE Plateau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2"/>
                    </a:solidFill>
                  </a:rPr>
                  <a:t>closer in time to quench</a:t>
                </a:r>
              </a:p>
            </p:txBody>
          </p:sp>
        </mc:Choice>
        <mc:Fallback>
          <p:sp>
            <p:nvSpPr>
              <p:cNvPr id="7" name="Content Placeholder 8">
                <a:extLst>
                  <a:ext uri="{FF2B5EF4-FFF2-40B4-BE49-F238E27FC236}">
                    <a16:creationId xmlns:a16="http://schemas.microsoft.com/office/drawing/2014/main" id="{D0839F8B-88F8-0149-B964-8E93216A9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043898" cy="4270860"/>
              </a:xfrm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7117748-4E66-05C3-0D82-983C049D5551}"/>
              </a:ext>
            </a:extLst>
          </p:cNvPr>
          <p:cNvGrpSpPr/>
          <p:nvPr/>
        </p:nvGrpSpPr>
        <p:grpSpPr>
          <a:xfrm>
            <a:off x="1130676" y="2718487"/>
            <a:ext cx="6472156" cy="3095063"/>
            <a:chOff x="6374851" y="714702"/>
            <a:chExt cx="5388194" cy="25766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00269C9-C079-35AE-A37D-02DD7BC57223}"/>
                </a:ext>
              </a:extLst>
            </p:cNvPr>
            <p:cNvGrpSpPr/>
            <p:nvPr/>
          </p:nvGrpSpPr>
          <p:grpSpPr>
            <a:xfrm>
              <a:off x="9471962" y="714702"/>
              <a:ext cx="2291083" cy="2240235"/>
              <a:chOff x="8649371" y="2442887"/>
              <a:chExt cx="3829218" cy="3744236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91F1B06-E3A3-35BD-776D-1047C5BD92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719" t="22596" r="76471" b="39181"/>
              <a:stretch/>
            </p:blipFill>
            <p:spPr>
              <a:xfrm>
                <a:off x="9197340" y="2655569"/>
                <a:ext cx="960119" cy="314361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903279-329B-BEE9-EFB0-0C95DA22BAD9}"/>
                  </a:ext>
                </a:extLst>
              </p:cNvPr>
              <p:cNvSpPr txBox="1"/>
              <p:nvPr/>
            </p:nvSpPr>
            <p:spPr>
              <a:xfrm>
                <a:off x="9889565" y="2705759"/>
                <a:ext cx="2073693" cy="411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AT" sz="1000" dirty="0">
                    <a:solidFill>
                      <a:schemeClr val="tx2"/>
                    </a:solidFill>
                  </a:rPr>
                  <a:t>3</a:t>
                </a:r>
                <a:r>
                  <a:rPr lang="en-US" sz="1000" baseline="30000" dirty="0" err="1">
                    <a:solidFill>
                      <a:schemeClr val="tx2"/>
                    </a:solidFill>
                  </a:rPr>
                  <a:t>rd</a:t>
                </a:r>
                <a:r>
                  <a:rPr lang="de-AT" sz="1000" dirty="0">
                    <a:solidFill>
                      <a:schemeClr val="tx2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2"/>
                    </a:solidFill>
                  </a:rPr>
                  <a:t>Quantil</a:t>
                </a:r>
                <a:r>
                  <a:rPr lang="en-US" sz="1000" dirty="0">
                    <a:solidFill>
                      <a:schemeClr val="tx2"/>
                    </a:solidFill>
                  </a:rPr>
                  <a:t> (Q3)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F93360-D5CF-C121-7794-179C694D351B}"/>
                  </a:ext>
                </a:extLst>
              </p:cNvPr>
              <p:cNvSpPr txBox="1"/>
              <p:nvPr/>
            </p:nvSpPr>
            <p:spPr>
              <a:xfrm>
                <a:off x="9889563" y="2442887"/>
                <a:ext cx="2589026" cy="411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0000"/>
                    </a:solidFill>
                  </a:rPr>
                  <a:t>Q3 + 1.5 * Box length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9509D6-4013-DE61-7DBE-5E0BFAA14F82}"/>
                  </a:ext>
                </a:extLst>
              </p:cNvPr>
              <p:cNvSpPr txBox="1"/>
              <p:nvPr/>
            </p:nvSpPr>
            <p:spPr>
              <a:xfrm>
                <a:off x="9889565" y="3243263"/>
                <a:ext cx="1095936" cy="411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A00F"/>
                    </a:solidFill>
                  </a:rPr>
                  <a:t>Median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72AA5FF-B223-31F7-4EA6-077C238F0838}"/>
                  </a:ext>
                </a:extLst>
              </p:cNvPr>
              <p:cNvSpPr txBox="1"/>
              <p:nvPr/>
            </p:nvSpPr>
            <p:spPr>
              <a:xfrm>
                <a:off x="9889565" y="3716951"/>
                <a:ext cx="1502336" cy="668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AT" sz="1000" dirty="0">
                    <a:solidFill>
                      <a:schemeClr val="tx2"/>
                    </a:solidFill>
                  </a:rPr>
                  <a:t>1</a:t>
                </a:r>
                <a:r>
                  <a:rPr lang="en-US" sz="1000" baseline="30000" dirty="0" err="1">
                    <a:solidFill>
                      <a:schemeClr val="tx2"/>
                    </a:solidFill>
                  </a:rPr>
                  <a:t>st</a:t>
                </a:r>
                <a:r>
                  <a:rPr lang="en-US" sz="1000" dirty="0">
                    <a:solidFill>
                      <a:schemeClr val="tx2"/>
                    </a:solidFill>
                  </a:rPr>
                  <a:t> </a:t>
                </a:r>
                <a:r>
                  <a:rPr lang="en-US" sz="1000" dirty="0" err="1">
                    <a:solidFill>
                      <a:schemeClr val="tx2"/>
                    </a:solidFill>
                  </a:rPr>
                  <a:t>Quantil</a:t>
                </a:r>
                <a:r>
                  <a:rPr lang="en-US" sz="1000" dirty="0">
                    <a:solidFill>
                      <a:schemeClr val="tx2"/>
                    </a:solidFill>
                  </a:rPr>
                  <a:t> (Q1)</a:t>
                </a: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6C45E57E-2090-74DC-FF52-8217299CB116}"/>
                  </a:ext>
                </a:extLst>
              </p:cNvPr>
              <p:cNvSpPr/>
              <p:nvPr/>
            </p:nvSpPr>
            <p:spPr>
              <a:xfrm>
                <a:off x="9265458" y="2833272"/>
                <a:ext cx="108775" cy="1052928"/>
              </a:xfrm>
              <a:prstGeom prst="leftBrace">
                <a:avLst>
                  <a:gd name="adj1" fmla="val 38980"/>
                  <a:gd name="adj2" fmla="val 5000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CD95A7-2208-49B7-E378-86F5507D2DA7}"/>
                  </a:ext>
                </a:extLst>
              </p:cNvPr>
              <p:cNvSpPr txBox="1"/>
              <p:nvPr/>
            </p:nvSpPr>
            <p:spPr>
              <a:xfrm>
                <a:off x="8649371" y="3117282"/>
                <a:ext cx="1095936" cy="556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0000"/>
                    </a:solidFill>
                  </a:rPr>
                  <a:t>Box </a:t>
                </a:r>
              </a:p>
              <a:p>
                <a:r>
                  <a:rPr lang="en-US" sz="1000" dirty="0">
                    <a:solidFill>
                      <a:srgbClr val="000000"/>
                    </a:solidFill>
                  </a:rPr>
                  <a:t>length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BBCDD6-B555-93A5-B5C7-4AA2D6CCE0A1}"/>
                  </a:ext>
                </a:extLst>
              </p:cNvPr>
              <p:cNvSpPr txBox="1"/>
              <p:nvPr/>
            </p:nvSpPr>
            <p:spPr>
              <a:xfrm>
                <a:off x="9889563" y="5518396"/>
                <a:ext cx="1856843" cy="668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0000"/>
                    </a:solidFill>
                  </a:rPr>
                  <a:t>Q1 - 1.5 * Box length</a:t>
                </a:r>
              </a:p>
            </p:txBody>
          </p: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4F5C32A-26EC-A989-2AD0-EE0E2B9FC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74851" y="786326"/>
              <a:ext cx="3200400" cy="250507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13C6A77-77D0-C78A-E7D3-24829251D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832" y="2477371"/>
            <a:ext cx="3095425" cy="26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98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3F1B-E7D4-3A45-F317-1DC3E0D4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B91D6-191B-1FCC-9C6A-5155D30AD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6" name="Gruppieren 37">
            <a:extLst>
              <a:ext uri="{FF2B5EF4-FFF2-40B4-BE49-F238E27FC236}">
                <a16:creationId xmlns:a16="http://schemas.microsoft.com/office/drawing/2014/main" id="{89D96A97-23BB-BB8D-FA4D-B54D989D1928}"/>
              </a:ext>
            </a:extLst>
          </p:cNvPr>
          <p:cNvGrpSpPr/>
          <p:nvPr/>
        </p:nvGrpSpPr>
        <p:grpSpPr>
          <a:xfrm>
            <a:off x="7103155" y="1173936"/>
            <a:ext cx="5088845" cy="3478920"/>
            <a:chOff x="718810" y="3105463"/>
            <a:chExt cx="4345678" cy="2970864"/>
          </a:xfrm>
        </p:grpSpPr>
        <p:pic>
          <p:nvPicPr>
            <p:cNvPr id="7" name="Inhaltsplatzhalter 5">
              <a:extLst>
                <a:ext uri="{FF2B5EF4-FFF2-40B4-BE49-F238E27FC236}">
                  <a16:creationId xmlns:a16="http://schemas.microsoft.com/office/drawing/2014/main" id="{FEC2255D-3417-4823-1982-487548F71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25" t="26191" r="2485" b="41139"/>
            <a:stretch/>
          </p:blipFill>
          <p:spPr>
            <a:xfrm>
              <a:off x="4340823" y="3240111"/>
              <a:ext cx="723665" cy="2229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22">
              <a:extLst>
                <a:ext uri="{FF2B5EF4-FFF2-40B4-BE49-F238E27FC236}">
                  <a16:creationId xmlns:a16="http://schemas.microsoft.com/office/drawing/2014/main" id="{492A3722-D5E9-1272-2D0F-3BE2A67C76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0" b="4043"/>
            <a:stretch/>
          </p:blipFill>
          <p:spPr bwMode="auto">
            <a:xfrm>
              <a:off x="718810" y="5642589"/>
              <a:ext cx="3835142" cy="43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36">
              <a:extLst>
                <a:ext uri="{FF2B5EF4-FFF2-40B4-BE49-F238E27FC236}">
                  <a16:creationId xmlns:a16="http://schemas.microsoft.com/office/drawing/2014/main" id="{E02DF00C-81A5-99F8-4CB0-70460849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409" y="3105463"/>
              <a:ext cx="3271943" cy="252285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18373-14CB-E64B-EBD5-4A0C0D4711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7121016" cy="3760743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Causal Discovery:</a:t>
                </a:r>
              </a:p>
              <a:p>
                <a:r>
                  <a:rPr lang="en-US" sz="1600" dirty="0"/>
                  <a:t>Detection of “normal” frequency components with </a:t>
                </a:r>
                <a:r>
                  <a:rPr lang="en-US" sz="1600" b="1" dirty="0"/>
                  <a:t>Non-Negative Matrix Factorization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Depending on the quench position, a typical FPM would look like this:</a:t>
                </a:r>
              </a:p>
              <a:p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b="1" dirty="0"/>
                  <a:t>Outlier Detection:</a:t>
                </a:r>
                <a:endParaRPr lang="en-US" sz="1600" dirty="0">
                  <a:solidFill>
                    <a:schemeClr val="tx2"/>
                  </a:solidFill>
                </a:endParaRPr>
              </a:p>
              <a:p>
                <a:r>
                  <a:rPr lang="en-US" sz="1600" dirty="0"/>
                  <a:t>Outliers are </a:t>
                </a:r>
                <a:r>
                  <a:rPr lang="en-US" sz="1600" b="1" dirty="0"/>
                  <a:t>events</a:t>
                </a:r>
                <a:r>
                  <a:rPr lang="en-US" sz="1600" dirty="0"/>
                  <a:t> which cannot be composed out of “normal” frequency components </a:t>
                </a:r>
              </a:p>
              <a:p>
                <a:r>
                  <a:rPr lang="en-US" sz="1600" dirty="0">
                    <a:solidFill>
                      <a:schemeClr val="tx2"/>
                    </a:solidFill>
                  </a:rPr>
                  <a:t>Ongoing additional </a:t>
                </a:r>
                <a:r>
                  <a:rPr lang="en-US" sz="1600" b="1" dirty="0">
                    <a:solidFill>
                      <a:schemeClr val="tx2"/>
                    </a:solidFill>
                  </a:rPr>
                  <a:t>measurements, additional safety measures, possible replacement</a:t>
                </a:r>
                <a:endParaRPr lang="en-US" sz="1600" b="1" dirty="0"/>
              </a:p>
              <a:p>
                <a:pPr marL="48767" indent="0">
                  <a:buNone/>
                </a:pPr>
                <a:endParaRPr lang="en-US" sz="1600" b="1" dirty="0"/>
              </a:p>
              <a:p>
                <a:pPr marL="48767" indent="0">
                  <a:buNone/>
                </a:pPr>
                <a:endParaRPr lang="en-US" sz="1600" b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18373-14CB-E64B-EBD5-4A0C0D471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7121016" cy="3760743"/>
              </a:xfrm>
              <a:blipFill>
                <a:blip r:embed="rId5"/>
                <a:stretch>
                  <a:fillRect t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096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90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9B51F-B3E1-3C54-C6EE-ED356289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Interpretable Anomaly Detection in the LHC Main Dipole Circuit with Non-negative Matrix Factorization</a:t>
            </a:r>
            <a:endParaRPr lang="de-AT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82F14-63CE-FF35-C243-CC6196165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9444C2-1A55-60C4-4017-2AB7C798DD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3654537"/>
            <a:ext cx="3657600" cy="2344880"/>
          </a:xfrm>
        </p:spPr>
        <p:txBody>
          <a:bodyPr anchor="t">
            <a:noAutofit/>
          </a:bodyPr>
          <a:lstStyle/>
          <a:p>
            <a:r>
              <a:rPr lang="en-US" sz="1400" noProof="0" dirty="0"/>
              <a:t>Christoph Obermair, TE-MPE-CB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469BF-1A50-20DE-7530-2E75AD029BB7}"/>
              </a:ext>
            </a:extLst>
          </p:cNvPr>
          <p:cNvSpPr txBox="1"/>
          <p:nvPr/>
        </p:nvSpPr>
        <p:spPr>
          <a:xfrm>
            <a:off x="609600" y="399859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Acknowledgement:</a:t>
            </a:r>
          </a:p>
          <a:p>
            <a:r>
              <a:rPr lang="de-AT" sz="1400" dirty="0"/>
              <a:t>Marvin </a:t>
            </a:r>
            <a:r>
              <a:rPr lang="de-AT" sz="1400" dirty="0" err="1"/>
              <a:t>Janitschke</a:t>
            </a:r>
            <a:r>
              <a:rPr lang="de-AT" sz="1400" dirty="0"/>
              <a:t>, TE-MPE-PE</a:t>
            </a:r>
          </a:p>
          <a:p>
            <a:r>
              <a:rPr lang="de-AT" sz="1400" dirty="0"/>
              <a:t>Emmanuele </a:t>
            </a:r>
            <a:r>
              <a:rPr lang="de-AT" sz="1400" dirty="0" err="1"/>
              <a:t>Ravaioli</a:t>
            </a:r>
            <a:r>
              <a:rPr lang="de-AT" sz="1400" dirty="0"/>
              <a:t>, TE-MPE-PE</a:t>
            </a:r>
          </a:p>
          <a:p>
            <a:r>
              <a:rPr lang="de-AT" sz="1400" dirty="0"/>
              <a:t>Mariusz Wozniak, TE-MPE-PE</a:t>
            </a:r>
          </a:p>
          <a:p>
            <a:r>
              <a:rPr lang="de-AT" sz="1400" dirty="0" err="1"/>
              <a:t>Zinour</a:t>
            </a:r>
            <a:r>
              <a:rPr lang="de-AT" sz="1400" dirty="0"/>
              <a:t> </a:t>
            </a:r>
            <a:r>
              <a:rPr lang="de-AT" sz="1400" dirty="0" err="1"/>
              <a:t>Charifoulline</a:t>
            </a:r>
            <a:r>
              <a:rPr lang="de-AT" sz="1400" dirty="0"/>
              <a:t>, TE-MPE-PE</a:t>
            </a:r>
          </a:p>
          <a:p>
            <a:r>
              <a:rPr lang="de-AT" sz="1400" dirty="0"/>
              <a:t>Lukas Felsberger, TE-MPE-MI</a:t>
            </a:r>
          </a:p>
          <a:p>
            <a:r>
              <a:rPr lang="de-AT" sz="1400" dirty="0"/>
              <a:t>Daniel Wollmann, TE-MPE-CB</a:t>
            </a:r>
          </a:p>
          <a:p>
            <a:r>
              <a:rPr lang="de-AT" sz="1400" dirty="0"/>
              <a:t>Aleksandra Mnich, TE-MPE-CB</a:t>
            </a:r>
          </a:p>
          <a:p>
            <a:r>
              <a:rPr lang="de-AT" sz="1400" dirty="0"/>
              <a:t>Franz </a:t>
            </a:r>
            <a:r>
              <a:rPr lang="de-AT" sz="1400" dirty="0" err="1"/>
              <a:t>Pernkopf</a:t>
            </a:r>
            <a:r>
              <a:rPr lang="de-AT" sz="1400" dirty="0"/>
              <a:t>, TU-Graz</a:t>
            </a:r>
          </a:p>
        </p:txBody>
      </p:sp>
    </p:spTree>
    <p:extLst>
      <p:ext uri="{BB962C8B-B14F-4D97-AF65-F5344CB8AC3E}">
        <p14:creationId xmlns:p14="http://schemas.microsoft.com/office/powerpoint/2010/main" val="200841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Backup Slides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32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0B31-766E-96C1-915B-A6A4B08A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Aliasing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F070E-BE9C-9B0D-BEE5-D86B4B1FB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54" name="Picture 6" descr="Aliasing, Anti-aliasing – What is that anyway?">
            <a:extLst>
              <a:ext uri="{FF2B5EF4-FFF2-40B4-BE49-F238E27FC236}">
                <a16:creationId xmlns:a16="http://schemas.microsoft.com/office/drawing/2014/main" id="{951B28A3-DB08-99A2-2F85-E8A6682DC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5149870" cy="254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B0931D9-2FD2-7893-D3CB-8EC3A5E62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30" y="439247"/>
            <a:ext cx="4557680" cy="14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26E5A-3635-473E-9815-A6E6DD03E1E6}"/>
              </a:ext>
            </a:extLst>
          </p:cNvPr>
          <p:cNvSpPr txBox="1"/>
          <p:nvPr/>
        </p:nvSpPr>
        <p:spPr>
          <a:xfrm>
            <a:off x="5641202" y="-10935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 1.5kHz 1st Order </a:t>
            </a:r>
            <a:r>
              <a:rPr lang="de-DE" b="0" i="0" dirty="0" err="1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lowpass</a:t>
            </a:r>
            <a:r>
              <a:rPr lang="de-DE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 direkt am Eingang und dann noch einen zweiten mit 1kHz vor dem ADC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386B43-6955-0062-6DD8-9D5B30049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High frequency components could potentially cause </a:t>
            </a:r>
            <a:r>
              <a:rPr lang="en-US" sz="1600" b="1" dirty="0"/>
              <a:t>aliasing in results</a:t>
            </a:r>
            <a:r>
              <a:rPr lang="en-US" sz="1600" dirty="0"/>
              <a:t>.</a:t>
            </a:r>
          </a:p>
          <a:p>
            <a:pPr marL="48767" indent="0">
              <a:buNone/>
            </a:pPr>
            <a:r>
              <a:rPr lang="en-US" sz="1600" dirty="0"/>
              <a:t>Anti-aliasing filters in the </a:t>
            </a:r>
            <a:r>
              <a:rPr lang="en-US" sz="1600" dirty="0" err="1"/>
              <a:t>nQPS</a:t>
            </a:r>
            <a:r>
              <a:rPr lang="en-US" sz="1600" dirty="0"/>
              <a:t> crates:</a:t>
            </a:r>
          </a:p>
          <a:p>
            <a:r>
              <a:rPr lang="en-US" sz="1600" dirty="0"/>
              <a:t>Two 1</a:t>
            </a:r>
            <a:r>
              <a:rPr lang="en-US" sz="1600" baseline="30000" dirty="0"/>
              <a:t>st</a:t>
            </a:r>
            <a:r>
              <a:rPr lang="en-US" sz="1600" dirty="0"/>
              <a:t> order lowpass filters with 1.5 kHz and 1 kHz cutoff frequency* </a:t>
            </a:r>
          </a:p>
          <a:p>
            <a:r>
              <a:rPr lang="en-US" sz="1600" dirty="0"/>
              <a:t>Sampling frequency of </a:t>
            </a:r>
            <a:r>
              <a:rPr lang="en-US" sz="1600" dirty="0" err="1"/>
              <a:t>nQPS</a:t>
            </a:r>
            <a:r>
              <a:rPr lang="en-US" sz="1600" dirty="0"/>
              <a:t> crates: 1068 Hz</a:t>
            </a:r>
          </a:p>
          <a:p>
            <a:pPr marL="597393" lvl="1" indent="0">
              <a:buNone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BB948-5570-A78A-DC3D-EF2FB69FDE89}"/>
              </a:ext>
            </a:extLst>
          </p:cNvPr>
          <p:cNvSpPr txBox="1"/>
          <p:nvPr/>
        </p:nvSpPr>
        <p:spPr>
          <a:xfrm>
            <a:off x="3241371" y="6356351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*provided by Jens </a:t>
            </a:r>
            <a:r>
              <a:rPr lang="en-US" sz="1400" dirty="0" err="1">
                <a:solidFill>
                  <a:schemeClr val="bg1"/>
                </a:solidFill>
              </a:rPr>
              <a:t>Steckert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4FE1D6C1-4D6D-26C6-1186-83600DF9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72" y="2296712"/>
            <a:ext cx="4918492" cy="36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98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Fast Fourier transform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32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Fast Fourier transform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21FE7-85AB-BA81-98FE-834278B91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 </m:t>
                    </m:r>
                  </m:oMath>
                </a14:m>
                <a:r>
                  <a:rPr lang="en-US" sz="1600" dirty="0">
                    <a:ea typeface="Calibri Light" panose="020F0302020204030204" pitchFamily="34" charset="0"/>
                  </a:rPr>
                  <a:t>The FFT is an algorithm to calculate the discrete Fourier transform (DFT). The DFT is defined as:</a:t>
                </a:r>
              </a:p>
              <a:p>
                <a:pPr marL="48767" indent="0">
                  <a:buNone/>
                </a:pPr>
                <a:r>
                  <a:rPr lang="en-US" sz="800" dirty="0">
                    <a:ea typeface="Calibri Light" panose="020F0302020204030204" pitchFamily="34" charset="0"/>
                  </a:rPr>
                  <a:t> </a:t>
                </a:r>
              </a:p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 err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num>
                                <m:den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21FE7-85AB-BA81-98FE-834278B91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1DBB0-54C5-3E89-A55A-31BE277BCFAF}"/>
                  </a:ext>
                </a:extLst>
              </p:cNvPr>
              <p:cNvSpPr txBox="1"/>
              <p:nvPr/>
            </p:nvSpPr>
            <p:spPr>
              <a:xfrm>
                <a:off x="1036396" y="3212844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1DBB0-54C5-3E89-A55A-31BE277BC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96" y="3212844"/>
                <a:ext cx="4468787" cy="200055"/>
              </a:xfrm>
              <a:prstGeom prst="rect">
                <a:avLst/>
              </a:prstGeom>
              <a:blipFill>
                <a:blip r:embed="rId3"/>
                <a:stretch>
                  <a:fillRect t="-303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0">
            <a:extLst>
              <a:ext uri="{FF2B5EF4-FFF2-40B4-BE49-F238E27FC236}">
                <a16:creationId xmlns:a16="http://schemas.microsoft.com/office/drawing/2014/main" id="{B62BD459-645C-1224-FA37-F1021EAE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6" y="3415861"/>
            <a:ext cx="42183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94E29D52-C14B-E589-BC7E-B024BAB9E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6"/>
          <a:stretch/>
        </p:blipFill>
        <p:spPr bwMode="auto">
          <a:xfrm>
            <a:off x="7970720" y="3415861"/>
            <a:ext cx="215573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: nach rechts 12">
            <a:extLst>
              <a:ext uri="{FF2B5EF4-FFF2-40B4-BE49-F238E27FC236}">
                <a16:creationId xmlns:a16="http://schemas.microsoft.com/office/drawing/2014/main" id="{4D89E5A6-EE69-4470-76F9-2C4E67FCFFB9}"/>
              </a:ext>
            </a:extLst>
          </p:cNvPr>
          <p:cNvSpPr/>
          <p:nvPr/>
        </p:nvSpPr>
        <p:spPr>
          <a:xfrm>
            <a:off x="5428777" y="3415861"/>
            <a:ext cx="2413000" cy="1376519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u="sng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Apply Hilbert transform: </a:t>
            </a:r>
            <a:b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Multiply all but first sample of FFT amplitude with 2</a:t>
            </a:r>
            <a:endParaRPr lang="de-AT" sz="1000" dirty="0">
              <a:solidFill>
                <a:srgbClr val="0055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9DAB54C2-C4D0-A220-899C-B9EFE6BFE469}"/>
                  </a:ext>
                </a:extLst>
              </p:cNvPr>
              <p:cNvSpPr txBox="1"/>
              <p:nvPr/>
            </p:nvSpPr>
            <p:spPr>
              <a:xfrm>
                <a:off x="4830266" y="4424438"/>
                <a:ext cx="2689815" cy="794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800" dirty="0"/>
              </a:p>
              <a:p>
                <a:r>
                  <a:rPr lang="en-US" sz="800" dirty="0"/>
                  <a:t>	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sz="8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9DAB54C2-C4D0-A220-899C-B9EFE6BFE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6" y="4424438"/>
                <a:ext cx="2689815" cy="794385"/>
              </a:xfrm>
              <a:prstGeom prst="rect">
                <a:avLst/>
              </a:prstGeom>
              <a:blipFill>
                <a:blip r:embed="rId6"/>
                <a:stretch>
                  <a:fillRect t="-102308" b="-19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2A62C37F-1BC5-84BB-6C02-7862E83A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23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C13992D-698D-8EDA-AD0A-E0537CC65B26}"/>
              </a:ext>
            </a:extLst>
          </p:cNvPr>
          <p:cNvSpPr/>
          <p:nvPr/>
        </p:nvSpPr>
        <p:spPr>
          <a:xfrm>
            <a:off x="8483861" y="4424438"/>
            <a:ext cx="541866" cy="393093"/>
          </a:xfrm>
          <a:prstGeom prst="ellipse">
            <a:avLst/>
          </a:prstGeom>
          <a:solidFill>
            <a:srgbClr val="FEA80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EA80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935C4-760D-371C-474C-545F4CDE3BF7}"/>
              </a:ext>
            </a:extLst>
          </p:cNvPr>
          <p:cNvSpPr txBox="1"/>
          <p:nvPr/>
        </p:nvSpPr>
        <p:spPr>
          <a:xfrm>
            <a:off x="8394275" y="4721366"/>
            <a:ext cx="87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A80E"/>
                </a:solidFill>
              </a:rPr>
              <a:t>Smearing</a:t>
            </a:r>
          </a:p>
        </p:txBody>
      </p:sp>
    </p:spTree>
    <p:extLst>
      <p:ext uri="{BB962C8B-B14F-4D97-AF65-F5344CB8AC3E}">
        <p14:creationId xmlns:p14="http://schemas.microsoft.com/office/powerpoint/2010/main" val="2020067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B054-4B8B-BC95-FFF6-36CE89A3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1D3C-9055-EB8E-32B8-F4BBB483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4AD57C8-FAC2-6E37-19BA-1469CDCF0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3"/>
          <a:stretch/>
        </p:blipFill>
        <p:spPr bwMode="auto">
          <a:xfrm>
            <a:off x="2262839" y="2044333"/>
            <a:ext cx="216471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feil: nach rechts 11">
                <a:extLst>
                  <a:ext uri="{FF2B5EF4-FFF2-40B4-BE49-F238E27FC236}">
                    <a16:creationId xmlns:a16="http://schemas.microsoft.com/office/drawing/2014/main" id="{E1034FF0-6150-5C76-1D47-5C4353C8D5DC}"/>
                  </a:ext>
                </a:extLst>
              </p:cNvPr>
              <p:cNvSpPr/>
              <p:nvPr/>
            </p:nvSpPr>
            <p:spPr>
              <a:xfrm>
                <a:off x="4522679" y="2242142"/>
                <a:ext cx="1666166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Use Window: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US" sz="10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Pfeil: nach rechts 11">
                <a:extLst>
                  <a:ext uri="{FF2B5EF4-FFF2-40B4-BE49-F238E27FC236}">
                    <a16:creationId xmlns:a16="http://schemas.microsoft.com/office/drawing/2014/main" id="{E1034FF0-6150-5C76-1D47-5C4353C8D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679" y="2242142"/>
                <a:ext cx="1666166" cy="1376519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feil: nach rechts 11">
                <a:extLst>
                  <a:ext uri="{FF2B5EF4-FFF2-40B4-BE49-F238E27FC236}">
                    <a16:creationId xmlns:a16="http://schemas.microsoft.com/office/drawing/2014/main" id="{6903DE31-D3D2-83AF-42DF-AD593652F68A}"/>
                  </a:ext>
                </a:extLst>
              </p:cNvPr>
              <p:cNvSpPr/>
              <p:nvPr/>
            </p:nvSpPr>
            <p:spPr>
              <a:xfrm>
                <a:off x="5878461" y="3943800"/>
                <a:ext cx="2413000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Add Window gain: </a:t>
                </a:r>
                <a:b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Divide </a:t>
                </a:r>
                <a14:m>
                  <m:oMath xmlns:m="http://schemas.openxmlformats.org/officeDocument/2006/math">
                    <m:r>
                      <a:rPr lang="en-US" sz="1000" b="0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1000" b="0" i="0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00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[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0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Pfeil: nach rechts 11">
                <a:extLst>
                  <a:ext uri="{FF2B5EF4-FFF2-40B4-BE49-F238E27FC236}">
                    <a16:creationId xmlns:a16="http://schemas.microsoft.com/office/drawing/2014/main" id="{6903DE31-D3D2-83AF-42DF-AD593652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1" y="3943800"/>
                <a:ext cx="2413000" cy="1376519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A932C-26CD-EA18-A04D-600FAE53EB15}"/>
                  </a:ext>
                </a:extLst>
              </p:cNvPr>
              <p:cNvSpPr txBox="1"/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Avoid smearing</a:t>
                </a:r>
                <a:endParaRPr lang="de-AT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A932C-26CD-EA18-A04D-600FAE53E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>
            <a:extLst>
              <a:ext uri="{FF2B5EF4-FFF2-40B4-BE49-F238E27FC236}">
                <a16:creationId xmlns:a16="http://schemas.microsoft.com/office/drawing/2014/main" id="{C0F69C21-D1C1-6AA8-F1A2-EDD8FA05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25" y="2069441"/>
            <a:ext cx="416335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834DC1-CD14-46B1-8FEA-96B1AD4FC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1"/>
          <a:stretch/>
        </p:blipFill>
        <p:spPr bwMode="auto">
          <a:xfrm>
            <a:off x="8313755" y="4034911"/>
            <a:ext cx="2116529" cy="17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5C27A5E-0E51-8EDE-D5E4-417EBFD12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8"/>
          <a:stretch/>
        </p:blipFill>
        <p:spPr bwMode="auto">
          <a:xfrm>
            <a:off x="226853" y="2042200"/>
            <a:ext cx="207256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3D0D24F-81DD-9D91-9377-49FB3C87D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97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BDD477-A70E-528B-DB0B-822D5CEF1316}"/>
                  </a:ext>
                </a:extLst>
              </p:cNvPr>
              <p:cNvSpPr txBox="1"/>
              <p:nvPr/>
            </p:nvSpPr>
            <p:spPr>
              <a:xfrm>
                <a:off x="155447" y="1828336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BDD477-A70E-528B-DB0B-822D5CEF1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7" y="1828336"/>
                <a:ext cx="4468787" cy="200055"/>
              </a:xfrm>
              <a:prstGeom prst="rect">
                <a:avLst/>
              </a:prstGeom>
              <a:blipFill>
                <a:blip r:embed="rId10"/>
                <a:stretch>
                  <a:fillRect t="-303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>
            <a:extLst>
              <a:ext uri="{FF2B5EF4-FFF2-40B4-BE49-F238E27FC236}">
                <a16:creationId xmlns:a16="http://schemas.microsoft.com/office/drawing/2014/main" id="{D6D48CFE-DAB2-C4A8-F0A4-415BD6BB7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9" r="77069"/>
          <a:stretch/>
        </p:blipFill>
        <p:spPr bwMode="auto">
          <a:xfrm>
            <a:off x="10539276" y="142874"/>
            <a:ext cx="1497277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9A4D62-A546-00AA-F901-D4C0D6720FE9}"/>
              </a:ext>
            </a:extLst>
          </p:cNvPr>
          <p:cNvSpPr/>
          <p:nvPr/>
        </p:nvSpPr>
        <p:spPr>
          <a:xfrm>
            <a:off x="2755768" y="3044734"/>
            <a:ext cx="541866" cy="393093"/>
          </a:xfrm>
          <a:prstGeom prst="ellipse">
            <a:avLst/>
          </a:prstGeom>
          <a:solidFill>
            <a:srgbClr val="FEA80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EA80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56B57-96EE-2ECE-1BBB-495D8179DC80}"/>
              </a:ext>
            </a:extLst>
          </p:cNvPr>
          <p:cNvSpPr txBox="1"/>
          <p:nvPr/>
        </p:nvSpPr>
        <p:spPr>
          <a:xfrm>
            <a:off x="2666182" y="3341662"/>
            <a:ext cx="87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A80E"/>
                </a:solidFill>
              </a:rPr>
              <a:t>Smearing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7B7EB2-77F0-601D-3DD0-0701EBD48F21}"/>
              </a:ext>
            </a:extLst>
          </p:cNvPr>
          <p:cNvSpPr/>
          <p:nvPr/>
        </p:nvSpPr>
        <p:spPr>
          <a:xfrm>
            <a:off x="8623076" y="2384181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AE52-E6AA-B36E-4AD4-DBCD942FF81B}"/>
              </a:ext>
            </a:extLst>
          </p:cNvPr>
          <p:cNvSpPr txBox="1"/>
          <p:nvPr/>
        </p:nvSpPr>
        <p:spPr>
          <a:xfrm>
            <a:off x="8925554" y="2699568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Wrong Amplitude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7C0142-1791-A100-A4C7-06D6311064A2}"/>
              </a:ext>
            </a:extLst>
          </p:cNvPr>
          <p:cNvSpPr/>
          <p:nvPr/>
        </p:nvSpPr>
        <p:spPr>
          <a:xfrm>
            <a:off x="9616945" y="3082402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D7B5B1-28B5-A0D2-6F17-A4E8E01B4D59}"/>
              </a:ext>
            </a:extLst>
          </p:cNvPr>
          <p:cNvSpPr/>
          <p:nvPr/>
        </p:nvSpPr>
        <p:spPr>
          <a:xfrm>
            <a:off x="8637734" y="4077650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74811-D281-DC5D-D9DD-3742A6767E9B}"/>
              </a:ext>
            </a:extLst>
          </p:cNvPr>
          <p:cNvSpPr txBox="1"/>
          <p:nvPr/>
        </p:nvSpPr>
        <p:spPr>
          <a:xfrm>
            <a:off x="8963072" y="4385417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Smearing from DC</a:t>
            </a:r>
          </a:p>
        </p:txBody>
      </p:sp>
    </p:spTree>
    <p:extLst>
      <p:ext uri="{BB962C8B-B14F-4D97-AF65-F5344CB8AC3E}">
        <p14:creationId xmlns:p14="http://schemas.microsoft.com/office/powerpoint/2010/main" val="3923148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B054-4B8B-BC95-FFF6-36CE89A3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Detrend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1D3C-9055-EB8E-32B8-F4BBB483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feil: nach rechts 10">
                <a:extLst>
                  <a:ext uri="{FF2B5EF4-FFF2-40B4-BE49-F238E27FC236}">
                    <a16:creationId xmlns:a16="http://schemas.microsoft.com/office/drawing/2014/main" id="{5737E091-666D-B942-DB1E-33B52A1C8287}"/>
                  </a:ext>
                </a:extLst>
              </p:cNvPr>
              <p:cNvSpPr/>
              <p:nvPr/>
            </p:nvSpPr>
            <p:spPr>
              <a:xfrm>
                <a:off x="4831582" y="2643749"/>
                <a:ext cx="2513197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Subtract trend: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Pfeil: nach rechts 10">
                <a:extLst>
                  <a:ext uri="{FF2B5EF4-FFF2-40B4-BE49-F238E27FC236}">
                    <a16:creationId xmlns:a16="http://schemas.microsoft.com/office/drawing/2014/main" id="{5737E091-666D-B942-DB1E-33B52A1C8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82" y="2643749"/>
                <a:ext cx="2513197" cy="1376519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CE82D-FB68-9D6B-08E5-62DF25545A69}"/>
                  </a:ext>
                </a:extLst>
              </p:cNvPr>
              <p:cNvSpPr txBox="1"/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Smearing of </a:t>
                </a:r>
                <a:r>
                  <a:rPr lang="en-US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component interferes with low frequency component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CE82D-FB68-9D6B-08E5-62DF25545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7085A0A5-577E-11FB-30DA-0B90D943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72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2DD53F3-219F-8A7A-50B8-1C5C1C536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8" y="2432008"/>
            <a:ext cx="416335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3C8D9A3-55F7-1F18-E858-147957B4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738" y="2432008"/>
            <a:ext cx="42183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29227-D191-D6F2-9238-5FC75C56F52B}"/>
                  </a:ext>
                </a:extLst>
              </p:cNvPr>
              <p:cNvSpPr txBox="1"/>
              <p:nvPr/>
            </p:nvSpPr>
            <p:spPr>
              <a:xfrm>
                <a:off x="362795" y="2166701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29227-D191-D6F2-9238-5FC75C56F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5" y="2166701"/>
                <a:ext cx="4468787" cy="200055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506D547-20AD-7FD1-B97B-4016697D83E5}"/>
              </a:ext>
            </a:extLst>
          </p:cNvPr>
          <p:cNvSpPr/>
          <p:nvPr/>
        </p:nvSpPr>
        <p:spPr>
          <a:xfrm>
            <a:off x="2800814" y="2462488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8D60B-B545-8113-B3AD-E432B9D6D046}"/>
              </a:ext>
            </a:extLst>
          </p:cNvPr>
          <p:cNvSpPr txBox="1"/>
          <p:nvPr/>
        </p:nvSpPr>
        <p:spPr>
          <a:xfrm>
            <a:off x="3126152" y="2770255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Smearing from DC</a:t>
            </a:r>
          </a:p>
        </p:txBody>
      </p:sp>
    </p:spTree>
    <p:extLst>
      <p:ext uri="{BB962C8B-B14F-4D97-AF65-F5344CB8AC3E}">
        <p14:creationId xmlns:p14="http://schemas.microsoft.com/office/powerpoint/2010/main" val="2268034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Backwards Path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E55A54-85FE-D0A2-0596-33F0A2934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48" y="2429520"/>
            <a:ext cx="4815425" cy="22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8C89CE-00D1-830A-8A5E-6FB84DDCA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20" b="34882"/>
          <a:stretch/>
        </p:blipFill>
        <p:spPr>
          <a:xfrm>
            <a:off x="1070579" y="2202901"/>
            <a:ext cx="2164840" cy="274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266E80-5119-ECB7-9D05-0D1A2C9CF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3" t="-932" r="33637" b="66154"/>
          <a:stretch/>
        </p:blipFill>
        <p:spPr>
          <a:xfrm>
            <a:off x="4700853" y="1067623"/>
            <a:ext cx="2164840" cy="14682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7E7AD4-AF25-4245-7769-C0AD5A67F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3" t="33592" r="33637" b="35129"/>
          <a:stretch/>
        </p:blipFill>
        <p:spPr>
          <a:xfrm>
            <a:off x="4700853" y="4660490"/>
            <a:ext cx="2164840" cy="132047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9C9D02-9F45-5983-201E-C8C6362510EC}"/>
              </a:ext>
            </a:extLst>
          </p:cNvPr>
          <p:cNvCxnSpPr>
            <a:cxnSpLocks/>
          </p:cNvCxnSpPr>
          <p:nvPr/>
        </p:nvCxnSpPr>
        <p:spPr>
          <a:xfrm flipV="1">
            <a:off x="2069306" y="2095500"/>
            <a:ext cx="0" cy="1238494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669C48-2396-11A5-B8B8-C4D2F80C5108}"/>
              </a:ext>
            </a:extLst>
          </p:cNvPr>
          <p:cNvCxnSpPr>
            <a:cxnSpLocks/>
          </p:cNvCxnSpPr>
          <p:nvPr/>
        </p:nvCxnSpPr>
        <p:spPr>
          <a:xfrm flipV="1">
            <a:off x="2855118" y="2100262"/>
            <a:ext cx="0" cy="1238494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01638B-9881-015C-4236-18B58970510E}"/>
                  </a:ext>
                </a:extLst>
              </p:cNvPr>
              <p:cNvSpPr txBox="1"/>
              <p:nvPr/>
            </p:nvSpPr>
            <p:spPr>
              <a:xfrm>
                <a:off x="1790533" y="1755078"/>
                <a:ext cx="1729388" cy="39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Periods</m:t>
                          </m:r>
                        </m:num>
                        <m:den>
                          <m: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0.15 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105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=66.7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05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01638B-9881-015C-4236-18B589705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3" y="1755078"/>
                <a:ext cx="1729388" cy="399212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1CE549D-985D-EFB6-B55C-7D62E1335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6" b="67878"/>
          <a:stretch/>
        </p:blipFill>
        <p:spPr>
          <a:xfrm>
            <a:off x="7948872" y="2478131"/>
            <a:ext cx="3709671" cy="229586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2E9CBB-C90A-DF6F-A34D-DA1E457B0CF4}"/>
              </a:ext>
            </a:extLst>
          </p:cNvPr>
          <p:cNvCxnSpPr>
            <a:cxnSpLocks/>
          </p:cNvCxnSpPr>
          <p:nvPr/>
        </p:nvCxnSpPr>
        <p:spPr>
          <a:xfrm flipV="1">
            <a:off x="10513218" y="2386702"/>
            <a:ext cx="0" cy="2273788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48E75A-463C-39D0-9C5F-487FE4C1EC86}"/>
                  </a:ext>
                </a:extLst>
              </p:cNvPr>
              <p:cNvSpPr txBox="1"/>
              <p:nvPr/>
            </p:nvSpPr>
            <p:spPr>
              <a:xfrm>
                <a:off x="10037245" y="2063988"/>
                <a:ext cx="10841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67.4 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48E75A-463C-39D0-9C5F-487FE4C1E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245" y="2063988"/>
                <a:ext cx="108417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AE1999E-0ED9-8833-2957-DEC3C7797E46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2664498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Non-Negative Matrix Factorization (NMF)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5CB83-B185-479F-93E8-B6D74A91E75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feld 12">
            <a:extLst>
              <a:ext uri="{FF2B5EF4-FFF2-40B4-BE49-F238E27FC236}">
                <a16:creationId xmlns:a16="http://schemas.microsoft.com/office/drawing/2014/main" id="{BD77C339-9535-3911-06B5-1D6FC7CAC088}"/>
              </a:ext>
            </a:extLst>
          </p:cNvPr>
          <p:cNvSpPr txBox="1"/>
          <p:nvPr/>
        </p:nvSpPr>
        <p:spPr>
          <a:xfrm>
            <a:off x="3118335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0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Objective Function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F1F10EC2-93FF-B049-3DFD-58F4B2EBE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F1F10EC2-93FF-B049-3DFD-58F4B2EBE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11">
            <a:extLst>
              <a:ext uri="{FF2B5EF4-FFF2-40B4-BE49-F238E27FC236}">
                <a16:creationId xmlns:a16="http://schemas.microsoft.com/office/drawing/2014/main" id="{CDC5AA29-7E7F-24C8-23E4-14535DC707DD}"/>
              </a:ext>
            </a:extLst>
          </p:cNvPr>
          <p:cNvGrpSpPr/>
          <p:nvPr/>
        </p:nvGrpSpPr>
        <p:grpSpPr>
          <a:xfrm>
            <a:off x="3552825" y="1307153"/>
            <a:ext cx="8438568" cy="3312472"/>
            <a:chOff x="2564599" y="1542289"/>
            <a:chExt cx="9512640" cy="3690937"/>
          </a:xfrm>
        </p:grpSpPr>
        <p:grpSp>
          <p:nvGrpSpPr>
            <p:cNvPr id="33" name="Gruppieren 24">
              <a:extLst>
                <a:ext uri="{FF2B5EF4-FFF2-40B4-BE49-F238E27FC236}">
                  <a16:creationId xmlns:a16="http://schemas.microsoft.com/office/drawing/2014/main" id="{38F1666B-DC89-7D81-E62E-3615DB422E4C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39" name="Picture 12">
                <a:extLst>
                  <a:ext uri="{FF2B5EF4-FFF2-40B4-BE49-F238E27FC236}">
                    <a16:creationId xmlns:a16="http://schemas.microsoft.com/office/drawing/2014/main" id="{43138601-B97A-8983-329E-19A7E8C99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40A0D9F7-0481-FB64-198E-BD6ED604DE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feld 6">
                    <a:extLst>
                      <a:ext uri="{FF2B5EF4-FFF2-40B4-BE49-F238E27FC236}">
                        <a16:creationId xmlns:a16="http://schemas.microsoft.com/office/drawing/2014/main" id="{8B63B113-2BEE-4946-8CC8-C1000969DB70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2" name="Picture 8">
                <a:extLst>
                  <a:ext uri="{FF2B5EF4-FFF2-40B4-BE49-F238E27FC236}">
                    <a16:creationId xmlns:a16="http://schemas.microsoft.com/office/drawing/2014/main" id="{FA36F25D-03FD-AD59-897B-89485D18E9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feld 8">
                    <a:extLst>
                      <a:ext uri="{FF2B5EF4-FFF2-40B4-BE49-F238E27FC236}">
                        <a16:creationId xmlns:a16="http://schemas.microsoft.com/office/drawing/2014/main" id="{ADC67C1A-7410-36C0-FF9C-95BB0CA8BCE5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unde Klammer links/rechts 9">
                <a:extLst>
                  <a:ext uri="{FF2B5EF4-FFF2-40B4-BE49-F238E27FC236}">
                    <a16:creationId xmlns:a16="http://schemas.microsoft.com/office/drawing/2014/main" id="{375C9520-E3D0-05E4-1888-E0A87F2DC863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45" name="Picture 16">
                <a:extLst>
                  <a:ext uri="{FF2B5EF4-FFF2-40B4-BE49-F238E27FC236}">
                    <a16:creationId xmlns:a16="http://schemas.microsoft.com/office/drawing/2014/main" id="{78B85C4E-C220-0E93-3B05-9E33929018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8">
                <a:extLst>
                  <a:ext uri="{FF2B5EF4-FFF2-40B4-BE49-F238E27FC236}">
                    <a16:creationId xmlns:a16="http://schemas.microsoft.com/office/drawing/2014/main" id="{03C2D6BA-6B03-C98C-DD98-4651C145E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Runde Klammer links/rechts 23">
                <a:extLst>
                  <a:ext uri="{FF2B5EF4-FFF2-40B4-BE49-F238E27FC236}">
                    <a16:creationId xmlns:a16="http://schemas.microsoft.com/office/drawing/2014/main" id="{E4601933-DE3D-98FB-7930-19CAFC3D3CFC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feld 34">
                    <a:extLst>
                      <a:ext uri="{FF2B5EF4-FFF2-40B4-BE49-F238E27FC236}">
                        <a16:creationId xmlns:a16="http://schemas.microsoft.com/office/drawing/2014/main" id="{7D0E065E-0C05-ECE3-FA4E-3FAA4733D057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25">
                  <a:extLst>
                    <a:ext uri="{FF2B5EF4-FFF2-40B4-BE49-F238E27FC236}">
                      <a16:creationId xmlns:a16="http://schemas.microsoft.com/office/drawing/2014/main" id="{94D52506-584F-F2DB-EA96-28C10FDA998A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27">
                  <a:extLst>
                    <a:ext uri="{FF2B5EF4-FFF2-40B4-BE49-F238E27FC236}">
                      <a16:creationId xmlns:a16="http://schemas.microsoft.com/office/drawing/2014/main" id="{05E81018-C3BE-BBF6-7282-D0CF08FF3F1A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28">
                  <a:extLst>
                    <a:ext uri="{FF2B5EF4-FFF2-40B4-BE49-F238E27FC236}">
                      <a16:creationId xmlns:a16="http://schemas.microsoft.com/office/drawing/2014/main" id="{E3180D3F-22BB-6D7E-DDA7-3867F6417EAE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29">
                  <a:extLst>
                    <a:ext uri="{FF2B5EF4-FFF2-40B4-BE49-F238E27FC236}">
                      <a16:creationId xmlns:a16="http://schemas.microsoft.com/office/drawing/2014/main" id="{BA92E3C8-1AF8-DCCA-F3C9-52F9DB131220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0">
                  <a:extLst>
                    <a:ext uri="{FF2B5EF4-FFF2-40B4-BE49-F238E27FC236}">
                      <a16:creationId xmlns:a16="http://schemas.microsoft.com/office/drawing/2014/main" id="{30D1214F-74AC-751C-B51E-9E6D1C334333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207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61E85D-1050-BDD6-6217-B05A528A4690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Signal: B21R3 on 2021-04-18 08:44:17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6954D-B13F-207A-4E1A-107EBC9F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 t="523" r="1" b="67641"/>
          <a:stretch/>
        </p:blipFill>
        <p:spPr>
          <a:xfrm>
            <a:off x="2131653" y="1384461"/>
            <a:ext cx="7816123" cy="1616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F2C66-D64B-A5CF-B1D2-214BC8149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24" y="2954492"/>
            <a:ext cx="7014090" cy="232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8642D-BBBE-F20C-0800-B85137064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 t="34795" r="1" b="33369"/>
          <a:stretch/>
        </p:blipFill>
        <p:spPr>
          <a:xfrm>
            <a:off x="2131653" y="5235028"/>
            <a:ext cx="7816123" cy="161695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DD6F65D-4260-79AC-3834-95CEA95E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Backwards Path </a:t>
            </a:r>
            <a:endParaRPr lang="en-US" u="sng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B7B2AA1-8196-EA89-A6C1-A3C11E2A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347" y="1257330"/>
            <a:ext cx="2053697" cy="57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1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7F27D-9BC4-796E-C172-E595CD050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8373035" cy="4680746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Quench:</a:t>
                </a:r>
              </a:p>
              <a:p>
                <a:r>
                  <a:rPr lang="en-US" sz="1600" dirty="0"/>
                  <a:t>Part of coil exceeds critical surface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Energy drops at this part</a:t>
                </a:r>
              </a:p>
              <a:p>
                <a:pPr marL="48767" indent="0">
                  <a:buNone/>
                </a:pPr>
                <a:endParaRPr lang="en-US" sz="600" dirty="0"/>
              </a:p>
              <a:p>
                <a:pPr marL="48767" indent="0">
                  <a:buNone/>
                </a:pPr>
                <a:endParaRPr lang="en-US" sz="600" dirty="0"/>
              </a:p>
              <a:p>
                <a:pPr marL="48767" indent="0">
                  <a:buNone/>
                </a:pPr>
                <a:r>
                  <a:rPr lang="en-US" sz="600" b="1" dirty="0"/>
                  <a:t> </a:t>
                </a:r>
                <a:r>
                  <a:rPr lang="en-US" sz="1600" b="1" dirty="0"/>
                  <a:t>Quench protection:</a:t>
                </a:r>
              </a:p>
              <a:p>
                <a:pPr marL="940293" lvl="1" indent="-342900">
                  <a:buFont typeface="+mj-lt"/>
                  <a:buAutoNum type="arabicPeriod"/>
                </a:pPr>
                <a:r>
                  <a:rPr lang="en-US" sz="1600" dirty="0"/>
                  <a:t>Quench detection with voltage </a:t>
                </a:r>
                <a:r>
                  <a:rPr lang="en-US" sz="1600"/>
                  <a:t>on magnet</a:t>
                </a:r>
                <a:endParaRPr lang="en-US" sz="1600" dirty="0"/>
              </a:p>
              <a:p>
                <a:pPr marL="940293" lvl="1" indent="-342900">
                  <a:buFont typeface="+mj-lt"/>
                  <a:buAutoNum type="arabicPeriod"/>
                </a:pPr>
                <a:r>
                  <a:rPr lang="en-US" sz="1600" dirty="0"/>
                  <a:t>Beam extraction: 350 MJ</a:t>
                </a:r>
              </a:p>
              <a:p>
                <a:pPr marL="940293" lvl="1" indent="-342900">
                  <a:buFont typeface="+mj-lt"/>
                  <a:buAutoNum type="arabicPeriod"/>
                </a:pPr>
                <a:r>
                  <a:rPr lang="en-US" sz="1600" dirty="0"/>
                  <a:t>Magnet protection: </a:t>
                </a:r>
              </a:p>
              <a:p>
                <a:pPr lvl="2"/>
                <a:r>
                  <a:rPr lang="en-US" sz="1800" dirty="0"/>
                  <a:t>Diode redirects current</a:t>
                </a:r>
              </a:p>
              <a:p>
                <a:pPr lvl="2"/>
                <a:r>
                  <a:rPr lang="en-US" sz="1800" dirty="0"/>
                  <a:t>Quench heater heats up</a:t>
                </a:r>
              </a:p>
              <a:p>
                <a:pPr marL="940293" lvl="1" indent="-342900">
                  <a:buFont typeface="+mj-lt"/>
                  <a:buAutoNum type="arabicPeriod"/>
                </a:pPr>
                <a:r>
                  <a:rPr lang="en-US" sz="1600" dirty="0"/>
                  <a:t>Energy extraction: 1.1 GJ</a:t>
                </a:r>
              </a:p>
              <a:p>
                <a:pPr marL="48767" indent="0">
                  <a:buNone/>
                </a:pPr>
                <a:r>
                  <a:rPr lang="en-US" sz="800" u="sng" dirty="0"/>
                  <a:t>  </a:t>
                </a:r>
              </a:p>
              <a:p>
                <a:pPr marL="48767" indent="0">
                  <a:buNone/>
                </a:pPr>
                <a:r>
                  <a:rPr lang="de-AT" sz="1600" b="1" dirty="0"/>
                  <a:t>		</a:t>
                </a:r>
                <a:endParaRPr lang="en-US" sz="1600" b="1" dirty="0"/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7F27D-9BC4-796E-C172-E595CD050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8373035" cy="4680746"/>
              </a:xfrm>
              <a:blipFill>
                <a:blip r:embed="rId3"/>
                <a:stretch>
                  <a:fillRect t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C654-AC69-DA48-884F-64A09378F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0174" y="6373773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C9CE34-4575-8F1C-8EAA-5C7FF633179A}"/>
              </a:ext>
            </a:extLst>
          </p:cNvPr>
          <p:cNvGrpSpPr/>
          <p:nvPr/>
        </p:nvGrpSpPr>
        <p:grpSpPr>
          <a:xfrm>
            <a:off x="7493885" y="3651249"/>
            <a:ext cx="2156595" cy="2096287"/>
            <a:chOff x="7565863" y="3181289"/>
            <a:chExt cx="2156595" cy="2096287"/>
          </a:xfrm>
        </p:grpSpPr>
        <p:pic>
          <p:nvPicPr>
            <p:cNvPr id="31" name="Grafik 7">
              <a:extLst>
                <a:ext uri="{FF2B5EF4-FFF2-40B4-BE49-F238E27FC236}">
                  <a16:creationId xmlns:a16="http://schemas.microsoft.com/office/drawing/2014/main" id="{5AA36E85-14C1-1F3C-2254-4B7A330750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77" r="7675" b="53657"/>
            <a:stretch/>
          </p:blipFill>
          <p:spPr>
            <a:xfrm>
              <a:off x="7565863" y="3477576"/>
              <a:ext cx="2156595" cy="1800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B55F21-8675-9FD3-1856-46DEEAF5AAC5}"/>
                </a:ext>
              </a:extLst>
            </p:cNvPr>
            <p:cNvSpPr txBox="1"/>
            <p:nvPr/>
          </p:nvSpPr>
          <p:spPr>
            <a:xfrm>
              <a:off x="8233197" y="3181289"/>
              <a:ext cx="8557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rgbClr val="000000"/>
                  </a:solidFill>
                </a:rPr>
                <a:t>Diode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9D38644-DE57-6606-09CB-7E378384A7C2}"/>
              </a:ext>
            </a:extLst>
          </p:cNvPr>
          <p:cNvGrpSpPr/>
          <p:nvPr/>
        </p:nvGrpSpPr>
        <p:grpSpPr>
          <a:xfrm>
            <a:off x="9725302" y="3651249"/>
            <a:ext cx="2193318" cy="2109855"/>
            <a:chOff x="9797280" y="3181289"/>
            <a:chExt cx="2193318" cy="2109855"/>
          </a:xfrm>
        </p:grpSpPr>
        <p:pic>
          <p:nvPicPr>
            <p:cNvPr id="30" name="Grafik 9">
              <a:extLst>
                <a:ext uri="{FF2B5EF4-FFF2-40B4-BE49-F238E27FC236}">
                  <a16:creationId xmlns:a16="http://schemas.microsoft.com/office/drawing/2014/main" id="{4C1AF3ED-5AA9-F723-1B03-D8B85990A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1" r="4603"/>
            <a:stretch/>
          </p:blipFill>
          <p:spPr>
            <a:xfrm>
              <a:off x="9797280" y="3491144"/>
              <a:ext cx="2156595" cy="180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769B157-E637-1422-CEB3-40ADDBEDA355}"/>
                </a:ext>
              </a:extLst>
            </p:cNvPr>
            <p:cNvSpPr txBox="1"/>
            <p:nvPr/>
          </p:nvSpPr>
          <p:spPr>
            <a:xfrm>
              <a:off x="9870724" y="3181289"/>
              <a:ext cx="21198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Energy Extraction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A28F79-A7B4-6FD6-86C0-8D0A8D234D3A}"/>
              </a:ext>
            </a:extLst>
          </p:cNvPr>
          <p:cNvGrpSpPr/>
          <p:nvPr/>
        </p:nvGrpSpPr>
        <p:grpSpPr>
          <a:xfrm>
            <a:off x="5353370" y="3651249"/>
            <a:ext cx="2064220" cy="2096287"/>
            <a:chOff x="5425348" y="3181289"/>
            <a:chExt cx="2064220" cy="209628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43FF42E-1D5E-1EB1-DDC5-C1DB838DA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348" y="3477576"/>
              <a:ext cx="206422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07BB61-4505-408D-5FD7-F20CB2762126}"/>
                </a:ext>
              </a:extLst>
            </p:cNvPr>
            <p:cNvSpPr txBox="1"/>
            <p:nvPr/>
          </p:nvSpPr>
          <p:spPr>
            <a:xfrm>
              <a:off x="5788296" y="3181289"/>
              <a:ext cx="14957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Beam Extraction</a:t>
              </a: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4B46574-7C6D-888B-56BE-AEA8BC43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LHC Main Dipole Circuit</a:t>
            </a:r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02A40F8F-D000-441F-7EDE-7D9AA81871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19013" y="1105976"/>
            <a:ext cx="6438214" cy="225506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7060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Causal Discovery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63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DA64-6FB5-FD98-CA07-63A58B17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Component</a:t>
            </a:r>
            <a:r>
              <a:rPr lang="de-AT" dirty="0"/>
              <a:t> 0 &amp; 1: EM Perturbation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05AB-8B87-1168-9480-B17E2C6F4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1722F5F-CCAB-0FA7-ED30-F75E6DC6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E291E688-F760-DE16-2723-2E4CDA6A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9E439013-AA34-DCA2-5DA0-B6A3CC32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701CBF96-9083-A51B-510F-6962AFFC3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Gerader Verbinder 9">
            <a:extLst>
              <a:ext uri="{FF2B5EF4-FFF2-40B4-BE49-F238E27FC236}">
                <a16:creationId xmlns:a16="http://schemas.microsoft.com/office/drawing/2014/main" id="{C57ACE40-AB7E-F3A9-A5E4-44A01CFD83D5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Gerader Verbinder 11">
            <a:extLst>
              <a:ext uri="{FF2B5EF4-FFF2-40B4-BE49-F238E27FC236}">
                <a16:creationId xmlns:a16="http://schemas.microsoft.com/office/drawing/2014/main" id="{7EFDB58F-7F3C-1A48-5756-323E3CE6D7B5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r Verbinder 12">
            <a:extLst>
              <a:ext uri="{FF2B5EF4-FFF2-40B4-BE49-F238E27FC236}">
                <a16:creationId xmlns:a16="http://schemas.microsoft.com/office/drawing/2014/main" id="{438979B1-3E90-600F-DE25-A8CC42A2C9D3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5689848-5B6F-C3B1-F70F-F9FF83F0A264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5">
            <a:extLst>
              <a:ext uri="{FF2B5EF4-FFF2-40B4-BE49-F238E27FC236}">
                <a16:creationId xmlns:a16="http://schemas.microsoft.com/office/drawing/2014/main" id="{7C067BA9-6B76-58D2-9C58-C3F92A69B44D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7">
            <a:extLst>
              <a:ext uri="{FF2B5EF4-FFF2-40B4-BE49-F238E27FC236}">
                <a16:creationId xmlns:a16="http://schemas.microsoft.com/office/drawing/2014/main" id="{5C1AAF8F-217D-50C9-F6EC-935AB50FA173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9">
            <a:extLst>
              <a:ext uri="{FF2B5EF4-FFF2-40B4-BE49-F238E27FC236}">
                <a16:creationId xmlns:a16="http://schemas.microsoft.com/office/drawing/2014/main" id="{69D756DE-AD71-85AD-CB89-F42201427941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Gerader Verbinder 34">
            <a:extLst>
              <a:ext uri="{FF2B5EF4-FFF2-40B4-BE49-F238E27FC236}">
                <a16:creationId xmlns:a16="http://schemas.microsoft.com/office/drawing/2014/main" id="{32608F24-7B39-BA8B-A981-F51354E48958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9B9CD927-F008-2342-E98C-E438395C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 err="1"/>
              <a:t>dV</a:t>
            </a:r>
            <a:r>
              <a:rPr lang="en-US" sz="1800" dirty="0"/>
              <a:t> is measured similar to sunglass threshold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8353CC-171F-DC6C-B2C3-E5EDFA1E5F12}"/>
              </a:ext>
            </a:extLst>
          </p:cNvPr>
          <p:cNvCxnSpPr>
            <a:cxnSpLocks/>
          </p:cNvCxnSpPr>
          <p:nvPr/>
        </p:nvCxnSpPr>
        <p:spPr>
          <a:xfrm flipV="1">
            <a:off x="5992446" y="4794250"/>
            <a:ext cx="0" cy="923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58C063-18AC-D078-0B92-59D9436CBD75}"/>
              </a:ext>
            </a:extLst>
          </p:cNvPr>
          <p:cNvCxnSpPr/>
          <p:nvPr/>
        </p:nvCxnSpPr>
        <p:spPr>
          <a:xfrm>
            <a:off x="5706696" y="5717540"/>
            <a:ext cx="60325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2E8E62-41A0-02F4-7EEC-63BBD74AFC94}"/>
              </a:ext>
            </a:extLst>
          </p:cNvPr>
          <p:cNvSpPr txBox="1"/>
          <p:nvPr/>
        </p:nvSpPr>
        <p:spPr>
          <a:xfrm>
            <a:off x="5982244" y="5080560"/>
            <a:ext cx="62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d</a:t>
            </a:r>
            <a:r>
              <a:rPr lang="en-US" b="1" dirty="0"/>
              <a:t>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C30ECC-5EDF-76FD-2C22-7CCB2CAA603B}"/>
              </a:ext>
            </a:extLst>
          </p:cNvPr>
          <p:cNvSpPr txBox="1"/>
          <p:nvPr/>
        </p:nvSpPr>
        <p:spPr>
          <a:xfrm rot="16200000">
            <a:off x="4132443" y="2518348"/>
            <a:ext cx="62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d</a:t>
            </a:r>
            <a:r>
              <a:rPr lang="en-US" b="1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423365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5754-BE74-03B7-2514-8039651F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Component</a:t>
            </a:r>
            <a:r>
              <a:rPr lang="de-AT" dirty="0"/>
              <a:t> 4 &amp; 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7C81D-4C0D-5849-289C-2AF911D19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F9B91EC-9152-068D-51BE-55DF649C7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4" t="2480"/>
          <a:stretch/>
        </p:blipFill>
        <p:spPr bwMode="auto">
          <a:xfrm>
            <a:off x="5251482" y="2085975"/>
            <a:ext cx="5037512" cy="468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4682A35-BDC5-730F-90AD-A87720507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6" b="14257"/>
          <a:stretch/>
        </p:blipFill>
        <p:spPr bwMode="auto">
          <a:xfrm>
            <a:off x="7413627" y="703714"/>
            <a:ext cx="1712883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802E5AC-2987-BFC0-FA7B-A71E43AA2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 b="28785"/>
          <a:stretch/>
        </p:blipFill>
        <p:spPr bwMode="auto">
          <a:xfrm>
            <a:off x="5435356" y="699481"/>
            <a:ext cx="1712883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5C6CE0-10A1-9D5B-1796-2CAD90AE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" y="3363481"/>
            <a:ext cx="4718635" cy="17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FF6C9BB-D493-4039-BF66-B0E27B943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 b="28785"/>
          <a:stretch/>
        </p:blipFill>
        <p:spPr bwMode="auto">
          <a:xfrm>
            <a:off x="1651644" y="2031481"/>
            <a:ext cx="1712883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378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Outlier Detection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27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2881-9402-5007-6B9C-09A94102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A2F-34DD-A07A-4608-C886AFEB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feld 1">
            <a:extLst>
              <a:ext uri="{FF2B5EF4-FFF2-40B4-BE49-F238E27FC236}">
                <a16:creationId xmlns:a16="http://schemas.microsoft.com/office/drawing/2014/main" id="{C5C0F29C-A839-4786-789D-6A2A16D3E7DB}"/>
              </a:ext>
            </a:extLst>
          </p:cNvPr>
          <p:cNvSpPr txBox="1"/>
          <p:nvPr/>
        </p:nvSpPr>
        <p:spPr>
          <a:xfrm>
            <a:off x="609600" y="1322509"/>
            <a:ext cx="4838868" cy="38774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Preprocessing</a:t>
            </a:r>
            <a:r>
              <a:rPr lang="en-US" sz="1400" dirty="0"/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Degree of detrend: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0 - Offset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1 -  Linear Trend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Window multiplication: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none (best reconstruction, high smearing)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hanning</a:t>
            </a:r>
            <a:r>
              <a:rPr lang="en-US" sz="1400" dirty="0"/>
              <a:t> (lowest smearing, no reconstruction)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hamming (low smearing , good reconstruction)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barlett</a:t>
            </a:r>
            <a:endParaRPr lang="en-US" sz="1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blackman</a:t>
            </a:r>
            <a:endParaRPr lang="en-US" sz="1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flattop (high smearing, accurate amplitude)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tukey</a:t>
            </a:r>
            <a:endParaRPr lang="en-US" sz="1400" b="1" dirty="0"/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NMF: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 err="1"/>
              <a:t>n_components</a:t>
            </a:r>
            <a:r>
              <a:rPr lang="en-US" sz="1400" dirty="0"/>
              <a:t> (2-12)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Distance measure*: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Frobenius</a:t>
            </a:r>
            <a:r>
              <a:rPr lang="en-US" sz="1400" dirty="0"/>
              <a:t> (Eu)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Kullback-Leibler</a:t>
            </a:r>
            <a:r>
              <a:rPr lang="en-US" sz="1400" dirty="0"/>
              <a:t> (KL)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BC519-68E8-211D-218A-B9310E77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189" y="1860305"/>
            <a:ext cx="4650838" cy="3322027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5DDC16D0-D2A1-5B46-A18A-D0466C45F225}"/>
              </a:ext>
            </a:extLst>
          </p:cNvPr>
          <p:cNvSpPr/>
          <p:nvPr/>
        </p:nvSpPr>
        <p:spPr>
          <a:xfrm>
            <a:off x="5865981" y="1582615"/>
            <a:ext cx="457200" cy="3877408"/>
          </a:xfrm>
          <a:prstGeom prst="rightBrace">
            <a:avLst>
              <a:gd name="adj1" fmla="val 67948"/>
              <a:gd name="adj2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B53467-EF8F-C54D-3AB3-BE704610BEC4}"/>
              </a:ext>
            </a:extLst>
          </p:cNvPr>
          <p:cNvSpPr txBox="1"/>
          <p:nvPr/>
        </p:nvSpPr>
        <p:spPr>
          <a:xfrm>
            <a:off x="6323181" y="3326933"/>
            <a:ext cx="101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280 x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8A84A-FE7D-29E8-F456-F9C139547963}"/>
              </a:ext>
            </a:extLst>
          </p:cNvPr>
          <p:cNvSpPr txBox="1"/>
          <p:nvPr/>
        </p:nvSpPr>
        <p:spPr>
          <a:xfrm>
            <a:off x="3187295" y="6356351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 https://ieeexplore.ieee.org/stamp/stamp.jsp?arnumber=6410389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AF797-B203-7D79-135F-365AF1C7F44F}"/>
              </a:ext>
            </a:extLst>
          </p:cNvPr>
          <p:cNvSpPr txBox="1"/>
          <p:nvPr/>
        </p:nvSpPr>
        <p:spPr>
          <a:xfrm>
            <a:off x="8665838" y="747517"/>
            <a:ext cx="2081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Assumptions for this plot: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Linear detrend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Hamming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4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2060"/>
                </a:solidFill>
              </a:rPr>
              <a:t>Frobenius</a:t>
            </a:r>
            <a:r>
              <a:rPr lang="en-US" sz="1400" dirty="0">
                <a:solidFill>
                  <a:srgbClr val="002060"/>
                </a:solidFill>
              </a:rPr>
              <a:t> distance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8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RB.A78 - B28L8 – </a:t>
            </a:r>
            <a:r>
              <a:rPr lang="en-US" dirty="0" err="1"/>
              <a:t>Intercoil</a:t>
            </a:r>
            <a:r>
              <a:rPr lang="en-US" dirty="0"/>
              <a:t> short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0171F-B382-9A38-144F-41361DAE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83" b="37850"/>
          <a:stretch/>
        </p:blipFill>
        <p:spPr>
          <a:xfrm>
            <a:off x="3711301" y="1426184"/>
            <a:ext cx="7628929" cy="3760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18BE4-0ECD-9E66-7BA1-1E39099A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642809-D3BB-2ED0-40FA-E0E93A0A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7" y="2839914"/>
            <a:ext cx="3368711" cy="23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3FA20-4B88-9140-443F-5BA4D6800E1B}"/>
              </a:ext>
            </a:extLst>
          </p:cNvPr>
          <p:cNvSpPr txBox="1"/>
          <p:nvPr/>
        </p:nvSpPr>
        <p:spPr>
          <a:xfrm>
            <a:off x="435427" y="1173936"/>
            <a:ext cx="366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 with B28L8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2021-03-28: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20933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RB.A12 - B11L2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F7F570-002E-B32E-4709-D1A4BC4DEAC7}"/>
              </a:ext>
            </a:extLst>
          </p:cNvPr>
          <p:cNvGrpSpPr/>
          <p:nvPr/>
        </p:nvGrpSpPr>
        <p:grpSpPr>
          <a:xfrm>
            <a:off x="3846637" y="1432822"/>
            <a:ext cx="7586104" cy="3706407"/>
            <a:chOff x="3846637" y="1432822"/>
            <a:chExt cx="7586104" cy="37064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B37812-E855-22AF-A42B-F0169A1D2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338" b="38254"/>
            <a:stretch/>
          </p:blipFill>
          <p:spPr>
            <a:xfrm>
              <a:off x="3846637" y="1432822"/>
              <a:ext cx="7586104" cy="370640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075F0C-37C4-4C1D-5CC9-8E17DE0AC53F}"/>
                </a:ext>
              </a:extLst>
            </p:cNvPr>
            <p:cNvGrpSpPr/>
            <p:nvPr/>
          </p:nvGrpSpPr>
          <p:grpSpPr>
            <a:xfrm>
              <a:off x="4369752" y="3158251"/>
              <a:ext cx="3435269" cy="1102599"/>
              <a:chOff x="4369752" y="3158251"/>
              <a:chExt cx="3435269" cy="11025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D3194-21DD-DE76-5A8D-C78CCFB49716}"/>
                  </a:ext>
                </a:extLst>
              </p:cNvPr>
              <p:cNvSpPr txBox="1"/>
              <p:nvPr/>
            </p:nvSpPr>
            <p:spPr>
              <a:xfrm>
                <a:off x="6819265" y="3158251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A11L2, E4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64996-538B-225C-DCA7-811CC1E119E9}"/>
                  </a:ext>
                </a:extLst>
              </p:cNvPr>
              <p:cNvSpPr txBox="1"/>
              <p:nvPr/>
            </p:nvSpPr>
            <p:spPr>
              <a:xfrm>
                <a:off x="4369752" y="3797566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B9L2, E153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9FE627-1B4A-AFB6-2B63-CE37AFD98BDF}"/>
                  </a:ext>
                </a:extLst>
              </p:cNvPr>
              <p:cNvCxnSpPr/>
              <p:nvPr/>
            </p:nvCxnSpPr>
            <p:spPr>
              <a:xfrm flipH="1" flipV="1">
                <a:off x="5013325" y="4045238"/>
                <a:ext cx="644525" cy="21561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A04BE-7506-493C-E8DF-8D54C2095F00}"/>
                  </a:ext>
                </a:extLst>
              </p:cNvPr>
              <p:cNvSpPr txBox="1"/>
              <p:nvPr/>
            </p:nvSpPr>
            <p:spPr>
              <a:xfrm>
                <a:off x="5039234" y="3563811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B10L2, E152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ACFBC59-A752-C645-7EF1-C0AAF30D4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7050" y="3807989"/>
                <a:ext cx="282575" cy="9738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3C3BE20-31A8-B6F6-F73D-322044F1E3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6811" y="3397250"/>
                <a:ext cx="183914" cy="139556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1D444BE-B88D-6278-B497-36230F1C50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8561" y="3905372"/>
                <a:ext cx="202964" cy="317450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523DA-6E66-1D1C-4549-DBCD26AFB001}"/>
                  </a:ext>
                </a:extLst>
              </p:cNvPr>
              <p:cNvSpPr txBox="1"/>
              <p:nvPr/>
            </p:nvSpPr>
            <p:spPr>
              <a:xfrm>
                <a:off x="6943961" y="3637430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A9L2, E3</a:t>
                </a: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31EC390-02ED-B03F-62A6-76C1F69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08796A-613A-A6EF-EBFF-93D5442E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0" y="2851681"/>
            <a:ext cx="3417521" cy="238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7" y="1173936"/>
            <a:ext cx="3661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B11L2 quench before</a:t>
            </a:r>
          </a:p>
        </p:txBody>
      </p:sp>
    </p:spTree>
    <p:extLst>
      <p:ext uri="{BB962C8B-B14F-4D97-AF65-F5344CB8AC3E}">
        <p14:creationId xmlns:p14="http://schemas.microsoft.com/office/powerpoint/2010/main" val="1267617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RB.A34 – B28R3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6" y="1173936"/>
            <a:ext cx="4367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B28R3 quench before</a:t>
            </a:r>
          </a:p>
          <a:p>
            <a:endParaRPr lang="en-US" sz="1600" dirty="0"/>
          </a:p>
          <a:p>
            <a:r>
              <a:rPr lang="en-US" sz="1600" dirty="0"/>
              <a:t>Most likely scenario of noise from simulations: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Partially emerging resistor, in parallel to diode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Degraded diode contact?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39A55-4F0C-D1EF-51F2-3BE971CAF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90" b="38574"/>
          <a:stretch/>
        </p:blipFill>
        <p:spPr>
          <a:xfrm>
            <a:off x="4637909" y="1834515"/>
            <a:ext cx="7389495" cy="3594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153D0-C522-83FC-552F-4A755072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6" y="3243239"/>
            <a:ext cx="4367399" cy="21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C4AB-6601-FE07-B981-3FFA185D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64F-19B4-E497-E561-69A2780DA7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Goal: </a:t>
                </a:r>
                <a:r>
                  <a:rPr lang="en-US" sz="1600" dirty="0"/>
                  <a:t>Define and understand </a:t>
                </a:r>
                <a:r>
                  <a:rPr lang="en-US" sz="1600" b="1" dirty="0"/>
                  <a:t>normal</a:t>
                </a:r>
                <a:r>
                  <a:rPr lang="en-US" sz="1600" dirty="0"/>
                  <a:t> behavior,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of the main dipole (RB) circuit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b="1" dirty="0"/>
                  <a:t>Approach: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Extract </a:t>
                </a:r>
                <a:r>
                  <a:rPr lang="en-US" sz="1600" b="1" dirty="0"/>
                  <a:t>frequencies</a:t>
                </a:r>
                <a:r>
                  <a:rPr lang="en-US" sz="1600" dirty="0"/>
                  <a:t> in data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Fast Fourier transform (FFT)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Group expected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that occur together into </a:t>
                </a:r>
                <a:r>
                  <a:rPr lang="en-US" sz="1600" b="1" dirty="0"/>
                  <a:t>components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Non-Negative Matrix Factorization (NMF)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b="1" dirty="0"/>
                  <a:t>Components </a:t>
                </a:r>
                <a:r>
                  <a:rPr lang="en-US" sz="1600" dirty="0"/>
                  <a:t>help to understand </a:t>
                </a:r>
                <a:r>
                  <a:rPr lang="en-US" sz="1600" b="1" dirty="0"/>
                  <a:t>normal </a:t>
                </a:r>
                <a:r>
                  <a:rPr lang="en-US" sz="1600" dirty="0"/>
                  <a:t>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Causal Discovery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dirty="0"/>
                  <a:t>Deviations help to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Outlier detection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endParaRPr lang="en-US" sz="1600" b="1" dirty="0"/>
              </a:p>
              <a:p>
                <a:pPr marL="940293" lvl="1" indent="-342900">
                  <a:buFont typeface="+mj-lt"/>
                  <a:buAutoNum type="alphaLcParenR"/>
                </a:pPr>
                <a:endParaRPr lang="en-US" sz="1067" b="1" dirty="0"/>
              </a:p>
              <a:p>
                <a:pPr marL="48767" indent="0">
                  <a:buNone/>
                </a:pPr>
                <a:endParaRPr lang="en-US" sz="16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64F-19B4-E497-E561-69A2780DA7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53B1D-799B-06DB-A51A-A87AD721D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33925D0-7B62-4257-85E8-702444F3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53" y="3611881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446EBBFA-BFE2-1C1F-1CCA-AE78B3002D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37432"/>
              </p:ext>
            </p:extLst>
          </p:nvPr>
        </p:nvGraphicFramePr>
        <p:xfrm>
          <a:off x="8132258" y="4042443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743382" imgH="581082" progId="Excel.Sheet.12">
                  <p:embed/>
                </p:oleObj>
              </mc:Choice>
              <mc:Fallback>
                <p:oleObj name="Worksheet" r:id="rId4" imgW="2743382" imgH="5810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2258" y="4042443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28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69C-2C72-752B-96D1-D1EAFC93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Select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4D4AE-FAFF-1141-44A7-E2C57AF0C4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Signal: </a:t>
                </a:r>
              </a:p>
              <a:p>
                <a:r>
                  <a:rPr lang="en-US" sz="1600" dirty="0" err="1"/>
                  <a:t>U_diode</a:t>
                </a:r>
                <a:r>
                  <a:rPr lang="en-US" sz="1600" dirty="0"/>
                  <a:t> from </a:t>
                </a:r>
                <a:r>
                  <a:rPr lang="en-US" sz="1600" dirty="0" err="1"/>
                  <a:t>nQPS</a:t>
                </a:r>
                <a:r>
                  <a:rPr lang="en-US" sz="1600" dirty="0"/>
                  <a:t> in PM</a:t>
                </a:r>
              </a:p>
              <a:p>
                <a:pPr marL="48767" indent="0">
                  <a:buNone/>
                </a:pPr>
                <a:r>
                  <a:rPr lang="en-US" sz="1600" b="1" dirty="0"/>
                  <a:t>Region: </a:t>
                </a:r>
              </a:p>
              <a:p>
                <a:r>
                  <a:rPr lang="en-US" sz="1600" dirty="0"/>
                  <a:t>Plateaus after energy extraction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Similar to transient measurement</a:t>
                </a:r>
              </a:p>
              <a:p>
                <a:pPr marL="48767" indent="0">
                  <a:buNone/>
                </a:pPr>
                <a:r>
                  <a:rPr lang="en-US" sz="1600" b="1" dirty="0"/>
                  <a:t>Period: </a:t>
                </a:r>
              </a:p>
              <a:p>
                <a:r>
                  <a:rPr lang="en-US" sz="1600" dirty="0"/>
                  <a:t>2018, Quench + Snapshot data </a:t>
                </a:r>
              </a:p>
              <a:p>
                <a:pPr marL="48767" indent="0">
                  <a:buNone/>
                </a:pPr>
                <a:r>
                  <a:rPr lang="en-US" sz="1600" b="1" dirty="0"/>
                  <a:t>Data size: </a:t>
                </a:r>
              </a:p>
              <a:p>
                <a:r>
                  <a:rPr lang="en-US" sz="1600" b="1" dirty="0"/>
                  <a:t>731</a:t>
                </a:r>
                <a:r>
                  <a:rPr lang="en-US" sz="1600" dirty="0"/>
                  <a:t> events x </a:t>
                </a:r>
                <a:r>
                  <a:rPr lang="en-US" sz="1600" b="1" dirty="0"/>
                  <a:t>154</a:t>
                </a:r>
                <a:r>
                  <a:rPr lang="en-US" sz="1600" dirty="0"/>
                  <a:t> magnets x </a:t>
                </a:r>
                <a:r>
                  <a:rPr lang="en-US" sz="1600" b="1" dirty="0"/>
                  <a:t>400</a:t>
                </a:r>
                <a:r>
                  <a:rPr lang="en-US" sz="1600" dirty="0"/>
                  <a:t> samples (0.375s)</a:t>
                </a:r>
              </a:p>
              <a:p>
                <a:pPr marL="48767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4D4AE-FAFF-1141-44A7-E2C57AF0C4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443B2-552E-CE67-C92F-A6F83A3CD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462634B-184F-249B-B599-1687291C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8" y="367446"/>
            <a:ext cx="1462087" cy="7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27BC20A-33AB-3E3A-BEBD-2514F609274D}"/>
              </a:ext>
            </a:extLst>
          </p:cNvPr>
          <p:cNvGrpSpPr/>
          <p:nvPr/>
        </p:nvGrpSpPr>
        <p:grpSpPr>
          <a:xfrm>
            <a:off x="8737704" y="2058562"/>
            <a:ext cx="2219175" cy="3495413"/>
            <a:chOff x="10229261" y="589268"/>
            <a:chExt cx="1831248" cy="288439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F8768FD-9821-CAA1-B845-DA43C59AB5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8"/>
            <a:stretch/>
          </p:blipFill>
          <p:spPr bwMode="auto">
            <a:xfrm>
              <a:off x="10229261" y="589268"/>
              <a:ext cx="1831248" cy="2439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9EC309-EF57-8DAF-E58E-339EFE1A5976}"/>
                </a:ext>
              </a:extLst>
            </p:cNvPr>
            <p:cNvSpPr txBox="1"/>
            <p:nvPr/>
          </p:nvSpPr>
          <p:spPr>
            <a:xfrm>
              <a:off x="10413725" y="3002177"/>
              <a:ext cx="1646783" cy="471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*simulations done by Marvin </a:t>
              </a:r>
              <a:r>
                <a:rPr lang="en-US" sz="1200" dirty="0" err="1"/>
                <a:t>Janitschke</a:t>
              </a:r>
              <a:r>
                <a:rPr lang="en-US" sz="1200" dirty="0"/>
                <a:t> with STEAM framework</a:t>
              </a:r>
            </a:p>
          </p:txBody>
        </p:sp>
      </p:grpSp>
      <p:grpSp>
        <p:nvGrpSpPr>
          <p:cNvPr id="14" name="Gruppieren 2">
            <a:extLst>
              <a:ext uri="{FF2B5EF4-FFF2-40B4-BE49-F238E27FC236}">
                <a16:creationId xmlns:a16="http://schemas.microsoft.com/office/drawing/2014/main" id="{63878615-921D-B2DD-68E3-54D816122702}"/>
              </a:ext>
            </a:extLst>
          </p:cNvPr>
          <p:cNvGrpSpPr/>
          <p:nvPr/>
        </p:nvGrpSpPr>
        <p:grpSpPr>
          <a:xfrm>
            <a:off x="6418277" y="2036390"/>
            <a:ext cx="2863894" cy="3711748"/>
            <a:chOff x="6483821" y="2126614"/>
            <a:chExt cx="3020701" cy="3914981"/>
          </a:xfrm>
        </p:grpSpPr>
        <p:pic>
          <p:nvPicPr>
            <p:cNvPr id="16" name="Grafik 4">
              <a:extLst>
                <a:ext uri="{FF2B5EF4-FFF2-40B4-BE49-F238E27FC236}">
                  <a16:creationId xmlns:a16="http://schemas.microsoft.com/office/drawing/2014/main" id="{06E45316-D1F6-1638-E711-1C90A3AD9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66" r="46294"/>
            <a:stretch/>
          </p:blipFill>
          <p:spPr>
            <a:xfrm>
              <a:off x="6483821" y="2126614"/>
              <a:ext cx="2435404" cy="3172103"/>
            </a:xfrm>
            <a:prstGeom prst="rect">
              <a:avLst/>
            </a:prstGeom>
          </p:spPr>
        </p:pic>
        <p:grpSp>
          <p:nvGrpSpPr>
            <p:cNvPr id="17" name="Gruppieren 5">
              <a:extLst>
                <a:ext uri="{FF2B5EF4-FFF2-40B4-BE49-F238E27FC236}">
                  <a16:creationId xmlns:a16="http://schemas.microsoft.com/office/drawing/2014/main" id="{E9108942-C27F-E509-64F0-64853C0B3216}"/>
                </a:ext>
              </a:extLst>
            </p:cNvPr>
            <p:cNvGrpSpPr/>
            <p:nvPr/>
          </p:nvGrpSpPr>
          <p:grpSpPr>
            <a:xfrm>
              <a:off x="7024874" y="3134840"/>
              <a:ext cx="2479648" cy="2906755"/>
              <a:chOff x="7359079" y="2070221"/>
              <a:chExt cx="2072882" cy="2429910"/>
            </a:xfrm>
          </p:grpSpPr>
          <p:grpSp>
            <p:nvGrpSpPr>
              <p:cNvPr id="18" name="Gruppieren 6">
                <a:extLst>
                  <a:ext uri="{FF2B5EF4-FFF2-40B4-BE49-F238E27FC236}">
                    <a16:creationId xmlns:a16="http://schemas.microsoft.com/office/drawing/2014/main" id="{178615A8-CE68-0CE2-297F-1D216AA6C832}"/>
                  </a:ext>
                </a:extLst>
              </p:cNvPr>
              <p:cNvGrpSpPr/>
              <p:nvPr/>
            </p:nvGrpSpPr>
            <p:grpSpPr>
              <a:xfrm>
                <a:off x="7359079" y="2070221"/>
                <a:ext cx="2072882" cy="2429910"/>
                <a:chOff x="7001404" y="2150019"/>
                <a:chExt cx="2845457" cy="3335557"/>
              </a:xfrm>
            </p:grpSpPr>
            <p:cxnSp>
              <p:nvCxnSpPr>
                <p:cNvPr id="20" name="Gerade Verbindung mit Pfeil 8">
                  <a:extLst>
                    <a:ext uri="{FF2B5EF4-FFF2-40B4-BE49-F238E27FC236}">
                      <a16:creationId xmlns:a16="http://schemas.microsoft.com/office/drawing/2014/main" id="{29F0C12A-F655-49F2-F6DC-C4FDDF2F64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 Verbindung mit Pfeil 10">
                  <a:extLst>
                    <a:ext uri="{FF2B5EF4-FFF2-40B4-BE49-F238E27FC236}">
                      <a16:creationId xmlns:a16="http://schemas.microsoft.com/office/drawing/2014/main" id="{1227DA87-0843-1D10-51B9-7E6497614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Gerade Verbindung mit Pfeil 11">
                  <a:extLst>
                    <a:ext uri="{FF2B5EF4-FFF2-40B4-BE49-F238E27FC236}">
                      <a16:creationId xmlns:a16="http://schemas.microsoft.com/office/drawing/2014/main" id="{3BC24F18-E898-BB16-531D-BBB4D5737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14">
                  <a:extLst>
                    <a:ext uri="{FF2B5EF4-FFF2-40B4-BE49-F238E27FC236}">
                      <a16:creationId xmlns:a16="http://schemas.microsoft.com/office/drawing/2014/main" id="{088D8618-1DE2-DD55-4AF7-272535198A8A}"/>
                    </a:ext>
                  </a:extLst>
                </p:cNvPr>
                <p:cNvSpPr txBox="1"/>
                <p:nvPr/>
              </p:nvSpPr>
              <p:spPr>
                <a:xfrm>
                  <a:off x="7001404" y="5099411"/>
                  <a:ext cx="2233498" cy="386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11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24" name="Textfeld 16">
                  <a:extLst>
                    <a:ext uri="{FF2B5EF4-FFF2-40B4-BE49-F238E27FC236}">
                      <a16:creationId xmlns:a16="http://schemas.microsoft.com/office/drawing/2014/main" id="{D718B9E2-0FC8-B6C2-79C8-085D9C86C68B}"/>
                    </a:ext>
                  </a:extLst>
                </p:cNvPr>
                <p:cNvSpPr txBox="1"/>
                <p:nvPr/>
              </p:nvSpPr>
              <p:spPr>
                <a:xfrm>
                  <a:off x="7224901" y="4864406"/>
                  <a:ext cx="2233497" cy="386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11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25" name="Textfeld 17">
                  <a:extLst>
                    <a:ext uri="{FF2B5EF4-FFF2-40B4-BE49-F238E27FC236}">
                      <a16:creationId xmlns:a16="http://schemas.microsoft.com/office/drawing/2014/main" id="{193E486B-5779-4CDC-2F0C-1CE0976FEB9A}"/>
                    </a:ext>
                  </a:extLst>
                </p:cNvPr>
                <p:cNvSpPr txBox="1"/>
                <p:nvPr/>
              </p:nvSpPr>
              <p:spPr>
                <a:xfrm>
                  <a:off x="7815546" y="4639399"/>
                  <a:ext cx="2031315" cy="386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11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26" name="Gruppieren 19">
                  <a:extLst>
                    <a:ext uri="{FF2B5EF4-FFF2-40B4-BE49-F238E27FC236}">
                      <a16:creationId xmlns:a16="http://schemas.microsoft.com/office/drawing/2014/main" id="{D907A6BC-7A21-9BEA-ECA0-5961BE6C6559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27" name="Gruppieren 20">
                    <a:extLst>
                      <a:ext uri="{FF2B5EF4-FFF2-40B4-BE49-F238E27FC236}">
                        <a16:creationId xmlns:a16="http://schemas.microsoft.com/office/drawing/2014/main" id="{E130A537-C4A6-906A-FF5D-CB7C2F8783A8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9" name="Rechteck 22">
                      <a:extLst>
                        <a:ext uri="{FF2B5EF4-FFF2-40B4-BE49-F238E27FC236}">
                          <a16:creationId xmlns:a16="http://schemas.microsoft.com/office/drawing/2014/main" id="{3143397C-7714-3F27-0AB0-F490088C8D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30" name="Rechteck 23">
                      <a:extLst>
                        <a:ext uri="{FF2B5EF4-FFF2-40B4-BE49-F238E27FC236}">
                          <a16:creationId xmlns:a16="http://schemas.microsoft.com/office/drawing/2014/main" id="{B5CC97CB-A055-9834-4096-BD54D34EB3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8" name="Textfeld 21">
                    <a:extLst>
                      <a:ext uri="{FF2B5EF4-FFF2-40B4-BE49-F238E27FC236}">
                        <a16:creationId xmlns:a16="http://schemas.microsoft.com/office/drawing/2014/main" id="{37938D64-6224-EBF3-1E5F-117B43A4D04D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19" name="Textfeld 7">
                <a:extLst>
                  <a:ext uri="{FF2B5EF4-FFF2-40B4-BE49-F238E27FC236}">
                    <a16:creationId xmlns:a16="http://schemas.microsoft.com/office/drawing/2014/main" id="{C3CD7D19-3DF9-C7BD-3F29-283223D4594F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pic>
        <p:nvPicPr>
          <p:cNvPr id="31" name="Grafik 2">
            <a:extLst>
              <a:ext uri="{FF2B5EF4-FFF2-40B4-BE49-F238E27FC236}">
                <a16:creationId xmlns:a16="http://schemas.microsoft.com/office/drawing/2014/main" id="{45EA020B-03AD-8431-5E94-C84A191EE0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6862644" y="385864"/>
            <a:ext cx="4051191" cy="14189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6957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Fast Fourier transform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Extract </a:t>
            </a:r>
            <a:r>
              <a:rPr lang="en-US" sz="1800" b="1" dirty="0"/>
              <a:t>frequencies</a:t>
            </a:r>
            <a:r>
              <a:rPr lang="en-US" sz="1800" dirty="0"/>
              <a:t> in data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B054BE4-16DE-40D5-5148-1FD70BDC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7FA3C6-C9A3-8D67-7A25-B2F1DB525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033840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6931A1-A99C-0977-C7E8-0EDB2A65B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69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8FEE-482F-97BD-1B40-672576F2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8715-DEF0-4531-2844-5EBB9CD39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86ED9-FB28-29A1-A93C-C39923E3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20" b="68530"/>
          <a:stretch/>
        </p:blipFill>
        <p:spPr>
          <a:xfrm>
            <a:off x="609600" y="3650437"/>
            <a:ext cx="3226301" cy="19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E1234-F8B6-EAF8-D482-864AB941A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83" t="-932" r="33637" b="66154"/>
          <a:stretch/>
        </p:blipFill>
        <p:spPr>
          <a:xfrm>
            <a:off x="4207340" y="3577094"/>
            <a:ext cx="3226488" cy="218822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739ABEF-C28E-B72B-9094-9978DFD35243}"/>
              </a:ext>
            </a:extLst>
          </p:cNvPr>
          <p:cNvGrpSpPr/>
          <p:nvPr/>
        </p:nvGrpSpPr>
        <p:grpSpPr>
          <a:xfrm>
            <a:off x="1935865" y="3191992"/>
            <a:ext cx="1729388" cy="2335807"/>
            <a:chOff x="1077536" y="3191992"/>
            <a:chExt cx="1729388" cy="23358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5DBEEBA-B05D-1383-8CF9-1348E99DE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7326" y="3543037"/>
              <a:ext cx="0" cy="1980000"/>
            </a:xfrm>
            <a:prstGeom prst="line">
              <a:avLst/>
            </a:prstGeom>
            <a:ln>
              <a:solidFill>
                <a:srgbClr val="FEA80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BAD1E4-B8F6-8CDB-8DC9-70CF05655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427" y="3547799"/>
              <a:ext cx="0" cy="1980000"/>
            </a:xfrm>
            <a:prstGeom prst="line">
              <a:avLst/>
            </a:prstGeom>
            <a:ln>
              <a:solidFill>
                <a:srgbClr val="FEA80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9B4A82-6729-FCFC-0D62-2917C0CAB3CB}"/>
                    </a:ext>
                  </a:extLst>
                </p:cNvPr>
                <p:cNvSpPr txBox="1"/>
                <p:nvPr/>
              </p:nvSpPr>
              <p:spPr>
                <a:xfrm>
                  <a:off x="1077536" y="3191992"/>
                  <a:ext cx="1729388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10 </m:t>
                            </m:r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Periods</m:t>
                            </m:r>
                          </m:num>
                          <m:den>
                            <m: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0.15 </m:t>
                            </m:r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den>
                        </m:f>
                        <m:r>
                          <a:rPr lang="en-US" sz="1050" b="0" i="1" smtClean="0">
                            <a:solidFill>
                              <a:srgbClr val="FEA80E"/>
                            </a:solidFill>
                            <a:latin typeface="Cambria Math" panose="02040503050406030204" pitchFamily="18" charset="0"/>
                          </a:rPr>
                          <m:t>=66.7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rgbClr val="FEA80E"/>
                            </a:solidFill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en-US" sz="1050" dirty="0">
                    <a:solidFill>
                      <a:srgbClr val="FEA80E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9B4A82-6729-FCFC-0D62-2917C0CAB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536" y="3191992"/>
                  <a:ext cx="1729388" cy="399212"/>
                </a:xfrm>
                <a:prstGeom prst="rect">
                  <a:avLst/>
                </a:prstGeom>
                <a:blipFill>
                  <a:blip r:embed="rId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89BCDF7-1CB8-A43C-0EF1-2DD45C6F5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16" b="67878"/>
          <a:stretch/>
        </p:blipFill>
        <p:spPr>
          <a:xfrm>
            <a:off x="7917180" y="3601827"/>
            <a:ext cx="3329739" cy="20607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FF6E4-6269-6B28-E565-EE98918AD479}"/>
              </a:ext>
            </a:extLst>
          </p:cNvPr>
          <p:cNvCxnSpPr>
            <a:cxnSpLocks/>
          </p:cNvCxnSpPr>
          <p:nvPr/>
        </p:nvCxnSpPr>
        <p:spPr>
          <a:xfrm flipV="1">
            <a:off x="10226709" y="3543037"/>
            <a:ext cx="0" cy="1980000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42781-1AAA-BD8D-3710-47B8CD5321D9}"/>
                  </a:ext>
                </a:extLst>
              </p:cNvPr>
              <p:cNvSpPr txBox="1"/>
              <p:nvPr/>
            </p:nvSpPr>
            <p:spPr>
              <a:xfrm>
                <a:off x="9684621" y="3266797"/>
                <a:ext cx="10841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67.4 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42781-1AAA-BD8D-3710-47B8CD53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621" y="3266797"/>
                <a:ext cx="108417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B72E480B-055D-030F-1E34-A47069EC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43" y="2396800"/>
            <a:ext cx="6433682" cy="86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B68798B-B706-2A70-937F-0B337DBE5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Preprocessing necessary to minimize spectral leakage:</a:t>
            </a:r>
          </a:p>
          <a:p>
            <a:r>
              <a:rPr lang="en-US" sz="1600" dirty="0"/>
              <a:t>Subtract offset</a:t>
            </a:r>
          </a:p>
          <a:p>
            <a:r>
              <a:rPr lang="en-US" sz="1600" dirty="0"/>
              <a:t>Multiplication with window</a:t>
            </a:r>
          </a:p>
          <a:p>
            <a:pPr marL="597393" lvl="1" indent="0">
              <a:buNone/>
            </a:pP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50F196-A25C-942D-5367-F967E61BFE58}"/>
              </a:ext>
            </a:extLst>
          </p:cNvPr>
          <p:cNvSpPr txBox="1"/>
          <p:nvPr/>
        </p:nvSpPr>
        <p:spPr>
          <a:xfrm>
            <a:off x="617253" y="9695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396940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9252F-82C7-09F2-B6CE-AEF67BC5D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EFD8EEF9-B382-2A00-BA10-D0A4CCB5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10" y="2612483"/>
            <a:ext cx="4303189" cy="3207396"/>
          </a:xfrm>
          <a:prstGeom prst="rect">
            <a:avLst/>
          </a:prstGeom>
        </p:spPr>
      </p:pic>
      <p:pic>
        <p:nvPicPr>
          <p:cNvPr id="6" name="Grafik 15">
            <a:extLst>
              <a:ext uri="{FF2B5EF4-FFF2-40B4-BE49-F238E27FC236}">
                <a16:creationId xmlns:a16="http://schemas.microsoft.com/office/drawing/2014/main" id="{E09820C2-46AC-EB41-A26E-90D8CAEBD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992" r="2665"/>
          <a:stretch/>
        </p:blipFill>
        <p:spPr>
          <a:xfrm>
            <a:off x="7093228" y="5272060"/>
            <a:ext cx="4775964" cy="417688"/>
          </a:xfrm>
          <a:prstGeom prst="rect">
            <a:avLst/>
          </a:prstGeom>
        </p:spPr>
      </p:pic>
      <p:grpSp>
        <p:nvGrpSpPr>
          <p:cNvPr id="7" name="Gruppieren 2">
            <a:extLst>
              <a:ext uri="{FF2B5EF4-FFF2-40B4-BE49-F238E27FC236}">
                <a16:creationId xmlns:a16="http://schemas.microsoft.com/office/drawing/2014/main" id="{130E611F-C3E2-067B-D938-FD90768A3C7C}"/>
              </a:ext>
            </a:extLst>
          </p:cNvPr>
          <p:cNvGrpSpPr/>
          <p:nvPr/>
        </p:nvGrpSpPr>
        <p:grpSpPr>
          <a:xfrm>
            <a:off x="417820" y="2797327"/>
            <a:ext cx="1952718" cy="2843518"/>
            <a:chOff x="6483821" y="2284236"/>
            <a:chExt cx="2511874" cy="3657753"/>
          </a:xfrm>
        </p:grpSpPr>
        <p:pic>
          <p:nvPicPr>
            <p:cNvPr id="8" name="Grafik 4">
              <a:extLst>
                <a:ext uri="{FF2B5EF4-FFF2-40B4-BE49-F238E27FC236}">
                  <a16:creationId xmlns:a16="http://schemas.microsoft.com/office/drawing/2014/main" id="{83A01154-6BF6-DC12-CF33-0EE05D4EC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9" name="Gruppieren 5">
              <a:extLst>
                <a:ext uri="{FF2B5EF4-FFF2-40B4-BE49-F238E27FC236}">
                  <a16:creationId xmlns:a16="http://schemas.microsoft.com/office/drawing/2014/main" id="{04FE28C4-873C-4DB2-9CBE-8C7EAAD74229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10" name="Gruppieren 6">
                <a:extLst>
                  <a:ext uri="{FF2B5EF4-FFF2-40B4-BE49-F238E27FC236}">
                    <a16:creationId xmlns:a16="http://schemas.microsoft.com/office/drawing/2014/main" id="{11971236-1518-2DCA-22C5-55B944E1B04B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12" name="Gerade Verbindung mit Pfeil 8">
                  <a:extLst>
                    <a:ext uri="{FF2B5EF4-FFF2-40B4-BE49-F238E27FC236}">
                      <a16:creationId xmlns:a16="http://schemas.microsoft.com/office/drawing/2014/main" id="{3326C90F-73B4-6F08-D0FC-4022F9DE6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Gerade Verbindung mit Pfeil 10">
                  <a:extLst>
                    <a:ext uri="{FF2B5EF4-FFF2-40B4-BE49-F238E27FC236}">
                      <a16:creationId xmlns:a16="http://schemas.microsoft.com/office/drawing/2014/main" id="{58A7ABF7-99BC-0834-363A-87D45EA5C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mit Pfeil 11">
                  <a:extLst>
                    <a:ext uri="{FF2B5EF4-FFF2-40B4-BE49-F238E27FC236}">
                      <a16:creationId xmlns:a16="http://schemas.microsoft.com/office/drawing/2014/main" id="{54BC69F3-B28E-42AD-6511-DD3868E9E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277BC47-ED68-E543-4889-6172D357D241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6" name="Textfeld 16">
                  <a:extLst>
                    <a:ext uri="{FF2B5EF4-FFF2-40B4-BE49-F238E27FC236}">
                      <a16:creationId xmlns:a16="http://schemas.microsoft.com/office/drawing/2014/main" id="{8A907E3F-69FB-3431-9E4B-3FB2F087B37A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7" name="Textfeld 17">
                  <a:extLst>
                    <a:ext uri="{FF2B5EF4-FFF2-40B4-BE49-F238E27FC236}">
                      <a16:creationId xmlns:a16="http://schemas.microsoft.com/office/drawing/2014/main" id="{82BF6BF3-ADB4-2CBB-D307-82D27760552E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18" name="Gruppieren 19">
                  <a:extLst>
                    <a:ext uri="{FF2B5EF4-FFF2-40B4-BE49-F238E27FC236}">
                      <a16:creationId xmlns:a16="http://schemas.microsoft.com/office/drawing/2014/main" id="{58DDC499-C294-2B03-CD27-7D1A4BB36681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19" name="Gruppieren 20">
                    <a:extLst>
                      <a:ext uri="{FF2B5EF4-FFF2-40B4-BE49-F238E27FC236}">
                        <a16:creationId xmlns:a16="http://schemas.microsoft.com/office/drawing/2014/main" id="{3C757E61-CAEF-238D-F6B1-4708B0832ABF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1" name="Rechteck 22">
                      <a:extLst>
                        <a:ext uri="{FF2B5EF4-FFF2-40B4-BE49-F238E27FC236}">
                          <a16:creationId xmlns:a16="http://schemas.microsoft.com/office/drawing/2014/main" id="{026ABFEA-F61D-C91F-AE6B-106DED31D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2" name="Rechteck 23">
                      <a:extLst>
                        <a:ext uri="{FF2B5EF4-FFF2-40B4-BE49-F238E27FC236}">
                          <a16:creationId xmlns:a16="http://schemas.microsoft.com/office/drawing/2014/main" id="{68B79B1F-DCB3-D47D-DBF5-13129E41C4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0" name="Textfeld 21">
                    <a:extLst>
                      <a:ext uri="{FF2B5EF4-FFF2-40B4-BE49-F238E27FC236}">
                        <a16:creationId xmlns:a16="http://schemas.microsoft.com/office/drawing/2014/main" id="{7783D29F-B5B4-FC2E-FCFC-0AEA90F29EE4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11" name="Textfeld 7">
                <a:extLst>
                  <a:ext uri="{FF2B5EF4-FFF2-40B4-BE49-F238E27FC236}">
                    <a16:creationId xmlns:a16="http://schemas.microsoft.com/office/drawing/2014/main" id="{66B188EA-5869-075B-A5A4-2C670250CB83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23" name="Pfeil: nach rechts 9">
            <a:extLst>
              <a:ext uri="{FF2B5EF4-FFF2-40B4-BE49-F238E27FC236}">
                <a16:creationId xmlns:a16="http://schemas.microsoft.com/office/drawing/2014/main" id="{A0F38ECD-1EDC-FAE6-B339-237E483EE32C}"/>
              </a:ext>
            </a:extLst>
          </p:cNvPr>
          <p:cNvSpPr/>
          <p:nvPr/>
        </p:nvSpPr>
        <p:spPr>
          <a:xfrm>
            <a:off x="6609591" y="3627859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Grafik 26">
            <a:extLst>
              <a:ext uri="{FF2B5EF4-FFF2-40B4-BE49-F238E27FC236}">
                <a16:creationId xmlns:a16="http://schemas.microsoft.com/office/drawing/2014/main" id="{48CC4074-EFAE-42D2-F4DA-C99471250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8" r="50597" b="93868"/>
          <a:stretch/>
        </p:blipFill>
        <p:spPr>
          <a:xfrm>
            <a:off x="1308469" y="2604863"/>
            <a:ext cx="390526" cy="19666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169F2FB-0AE6-E308-F00E-ABB12483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Frequency Position Maps (FPM)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E8614E-93A3-7B3D-F28E-81ACBA8CD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204" t="23528" r="3386" b="37985"/>
          <a:stretch/>
        </p:blipFill>
        <p:spPr>
          <a:xfrm>
            <a:off x="11284191" y="2628249"/>
            <a:ext cx="603529" cy="2528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AEF3A3-BFCE-D852-0633-66E8CEAAC6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09" t="24636" r="40032" b="38131"/>
          <a:stretch/>
        </p:blipFill>
        <p:spPr>
          <a:xfrm>
            <a:off x="7113425" y="2660895"/>
            <a:ext cx="4073928" cy="24798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8CD753-C0A1-38AA-08C4-BFBDF47F3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98"/>
          <a:stretch/>
        </p:blipFill>
        <p:spPr>
          <a:xfrm>
            <a:off x="7494240" y="2239138"/>
            <a:ext cx="2173024" cy="3657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7B0316-AEAF-E04C-1A3F-AF3A50B2FA99}"/>
              </a:ext>
            </a:extLst>
          </p:cNvPr>
          <p:cNvSpPr txBox="1"/>
          <p:nvPr/>
        </p:nvSpPr>
        <p:spPr>
          <a:xfrm>
            <a:off x="7414542" y="2023122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E2F2DA-2D53-215A-53AC-EECC7BC41B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416" b="67878"/>
          <a:stretch/>
        </p:blipFill>
        <p:spPr>
          <a:xfrm rot="16200000">
            <a:off x="9586371" y="498968"/>
            <a:ext cx="2371094" cy="146743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609041-7AE9-9497-8875-3F71E389E930}"/>
              </a:ext>
            </a:extLst>
          </p:cNvPr>
          <p:cNvCxnSpPr/>
          <p:nvPr/>
        </p:nvCxnSpPr>
        <p:spPr>
          <a:xfrm flipV="1">
            <a:off x="10854433" y="2389864"/>
            <a:ext cx="0" cy="429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3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73340"/>
            <a:ext cx="10969139" cy="940443"/>
          </a:xfrm>
        </p:spPr>
        <p:txBody>
          <a:bodyPr>
            <a:noAutofit/>
          </a:bodyPr>
          <a:lstStyle/>
          <a:p>
            <a:r>
              <a:rPr lang="en-US" sz="4800" b="1" dirty="0"/>
              <a:t>Non-Negative Matrix Factorization (NMF)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feld 12">
            <a:extLst>
              <a:ext uri="{FF2B5EF4-FFF2-40B4-BE49-F238E27FC236}">
                <a16:creationId xmlns:a16="http://schemas.microsoft.com/office/drawing/2014/main" id="{BD77C339-9535-3911-06B5-1D6FC7CAC088}"/>
              </a:ext>
            </a:extLst>
          </p:cNvPr>
          <p:cNvSpPr txBox="1"/>
          <p:nvPr/>
        </p:nvSpPr>
        <p:spPr>
          <a:xfrm>
            <a:off x="3118335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13437-0112-F8CD-2738-38B6A1CF1BD5}"/>
                  </a:ext>
                </a:extLst>
              </p:cNvPr>
              <p:cNvSpPr txBox="1"/>
              <p:nvPr/>
            </p:nvSpPr>
            <p:spPr>
              <a:xfrm>
                <a:off x="609600" y="3057525"/>
                <a:ext cx="7696200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Group expected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that occur together into </a:t>
                </a:r>
                <a:r>
                  <a:rPr lang="en-US" sz="1600" b="1" dirty="0"/>
                  <a:t>components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b="1" dirty="0"/>
                  <a:t>Components </a:t>
                </a:r>
                <a:r>
                  <a:rPr lang="en-US" sz="1600" dirty="0"/>
                  <a:t>help to understand </a:t>
                </a:r>
                <a:r>
                  <a:rPr lang="en-US" sz="1600" b="1" dirty="0"/>
                  <a:t>normal </a:t>
                </a:r>
                <a:r>
                  <a:rPr lang="en-US" sz="1600" dirty="0"/>
                  <a:t>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Causal Discovery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dirty="0"/>
                  <a:t>Deviations help to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Outlier detection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13437-0112-F8CD-2738-38B6A1CF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7525"/>
                <a:ext cx="7696200" cy="861774"/>
              </a:xfrm>
              <a:prstGeom prst="rect">
                <a:avLst/>
              </a:prstGeom>
              <a:blipFill>
                <a:blip r:embed="rId4"/>
                <a:stretch>
                  <a:fillRect l="-396" t="-2128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8">
            <a:extLst>
              <a:ext uri="{FF2B5EF4-FFF2-40B4-BE49-F238E27FC236}">
                <a16:creationId xmlns:a16="http://schemas.microsoft.com/office/drawing/2014/main" id="{9C28CF4A-01F2-D61A-D3AD-1CB787D6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76931A1-A99C-0977-C7E8-0EDB2A65B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368585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743382" imgH="581082" progId="Excel.Sheet.12">
                  <p:embed/>
                </p:oleObj>
              </mc:Choice>
              <mc:Fallback>
                <p:oleObj name="Worksheet" r:id="rId6" imgW="2743382" imgH="581082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446EBBFA-BFE2-1C1F-1CCA-AE78B3002D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8699050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1506</Words>
  <Application>Microsoft Office PowerPoint</Application>
  <PresentationFormat>Widescreen</PresentationFormat>
  <Paragraphs>384</Paragraphs>
  <Slides>37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Optima</vt:lpstr>
      <vt:lpstr>CERNcobrandi16-9</vt:lpstr>
      <vt:lpstr>Worksheet</vt:lpstr>
      <vt:lpstr>PowerPoint Presentation</vt:lpstr>
      <vt:lpstr>Interpretable Anomaly Detection in the LHC Main Dipole Circuit with Non-negative Matrix Factorization</vt:lpstr>
      <vt:lpstr>LHC Main Dipole Circuit</vt:lpstr>
      <vt:lpstr>Outline</vt:lpstr>
      <vt:lpstr>Select data</vt:lpstr>
      <vt:lpstr>Fast Fourier transform</vt:lpstr>
      <vt:lpstr>Fast Fourier transform</vt:lpstr>
      <vt:lpstr>Frequency Position Maps (FPM)</vt:lpstr>
      <vt:lpstr>Non-Negative Matrix Factorization (NMF)</vt:lpstr>
      <vt:lpstr>Method</vt:lpstr>
      <vt:lpstr>NMF Components</vt:lpstr>
      <vt:lpstr>PowerPoint Presentation</vt:lpstr>
      <vt:lpstr>Causal Discovery</vt:lpstr>
      <vt:lpstr>Causal Discovery</vt:lpstr>
      <vt:lpstr>Outlier Detection</vt:lpstr>
      <vt:lpstr>Outlier Detection</vt:lpstr>
      <vt:lpstr>Outliers</vt:lpstr>
      <vt:lpstr>Conclusion</vt:lpstr>
      <vt:lpstr>PowerPoint Presentation</vt:lpstr>
      <vt:lpstr>Backup Slides</vt:lpstr>
      <vt:lpstr>Aliasing</vt:lpstr>
      <vt:lpstr>Fast Fourier transform</vt:lpstr>
      <vt:lpstr>Fast Fourier transform </vt:lpstr>
      <vt:lpstr>Window data</vt:lpstr>
      <vt:lpstr>Detrend data</vt:lpstr>
      <vt:lpstr>Backwards Path </vt:lpstr>
      <vt:lpstr>Non-Negative Matrix Factorization (NMF)</vt:lpstr>
      <vt:lpstr>Objective Function</vt:lpstr>
      <vt:lpstr>Backwards Path </vt:lpstr>
      <vt:lpstr>Causal Discovery</vt:lpstr>
      <vt:lpstr>Component 0 &amp; 1: EM Perturbation</vt:lpstr>
      <vt:lpstr>Component 4 &amp; 5</vt:lpstr>
      <vt:lpstr>Outlier Detection</vt:lpstr>
      <vt:lpstr>Assumptions</vt:lpstr>
      <vt:lpstr>RB.A78 - B28L8 – Intercoil short</vt:lpstr>
      <vt:lpstr>RB.A12 - B11L2</vt:lpstr>
      <vt:lpstr>RB.A34 – B28R3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1432</cp:revision>
  <cp:lastPrinted>2023-02-15T09:37:02Z</cp:lastPrinted>
  <dcterms:created xsi:type="dcterms:W3CDTF">2019-07-26T06:24:56Z</dcterms:created>
  <dcterms:modified xsi:type="dcterms:W3CDTF">2023-05-03T12:47:51Z</dcterms:modified>
</cp:coreProperties>
</file>